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4"/>
  </p:notesMasterIdLst>
  <p:sldIdLst>
    <p:sldId id="257" r:id="rId2"/>
    <p:sldId id="265" r:id="rId3"/>
    <p:sldId id="322" r:id="rId4"/>
    <p:sldId id="323" r:id="rId5"/>
    <p:sldId id="324" r:id="rId6"/>
    <p:sldId id="325" r:id="rId7"/>
    <p:sldId id="326" r:id="rId8"/>
    <p:sldId id="329" r:id="rId9"/>
    <p:sldId id="330" r:id="rId10"/>
    <p:sldId id="331" r:id="rId11"/>
    <p:sldId id="332" r:id="rId12"/>
    <p:sldId id="343" r:id="rId13"/>
    <p:sldId id="341" r:id="rId14"/>
    <p:sldId id="336" r:id="rId15"/>
    <p:sldId id="337" r:id="rId16"/>
    <p:sldId id="338" r:id="rId17"/>
    <p:sldId id="346" r:id="rId18"/>
    <p:sldId id="339" r:id="rId19"/>
    <p:sldId id="340" r:id="rId20"/>
    <p:sldId id="344" r:id="rId21"/>
    <p:sldId id="345" r:id="rId22"/>
    <p:sldId id="347" r:id="rId23"/>
  </p:sldIdLst>
  <p:sldSz cx="12192000" cy="6858000"/>
  <p:notesSz cx="6858000" cy="9144000"/>
  <p:embeddedFontLst>
    <p:embeddedFont>
      <p:font typeface="맑은 고딕" panose="020B0503020000020004" pitchFamily="50" charset="-127"/>
      <p:regular r:id="rId25"/>
      <p:bold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FFF5F1"/>
    <a:srgbClr val="68727E"/>
    <a:srgbClr val="DBC6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66" autoAdjust="0"/>
    <p:restoredTop sz="95755"/>
  </p:normalViewPr>
  <p:slideViewPr>
    <p:cSldViewPr snapToGrid="0">
      <p:cViewPr varScale="1">
        <p:scale>
          <a:sx n="66" d="100"/>
          <a:sy n="66" d="100"/>
        </p:scale>
        <p:origin x="94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D9B1DE-E8A9-2F45-8951-1F08BCBA8E3F}" type="datetimeFigureOut">
              <a:rPr kumimoji="1" lang="ko-Kore-KR" altLang="en-US" smtClean="0"/>
              <a:t>05/30/2021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ED7A3F-774E-0043-8C98-F6E638470D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43935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73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974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543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44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609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7831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413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55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920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935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32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772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2855290" y="1611510"/>
            <a:ext cx="6484654" cy="3921155"/>
          </a:xfrm>
          <a:prstGeom prst="roundRect">
            <a:avLst>
              <a:gd name="adj" fmla="val 7269"/>
            </a:avLst>
          </a:prstGeom>
          <a:solidFill>
            <a:schemeClr val="bg1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2855290" y="1295400"/>
            <a:ext cx="6484654" cy="2331923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컴퓨터공학종합설계</a:t>
            </a: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1</a:t>
            </a: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–</a:t>
            </a: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14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HAIlo</a:t>
            </a: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팀</a:t>
            </a:r>
            <a:endParaRPr kumimoji="0" lang="en-US" altLang="ko-KR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9" name="사다리꼴 8"/>
          <p:cNvSpPr/>
          <p:nvPr/>
        </p:nvSpPr>
        <p:spPr>
          <a:xfrm rot="21157877">
            <a:off x="5738910" y="1118973"/>
            <a:ext cx="791770" cy="284885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E677B7E-99A0-CA43-B4BB-EC39FBE2D07E}"/>
              </a:ext>
            </a:extLst>
          </p:cNvPr>
          <p:cNvSpPr/>
          <p:nvPr/>
        </p:nvSpPr>
        <p:spPr>
          <a:xfrm>
            <a:off x="3086794" y="1611510"/>
            <a:ext cx="6096000" cy="1301703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ffmpeg</a:t>
            </a:r>
            <a:r>
              <a: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과 </a:t>
            </a:r>
            <a:r>
              <a:rPr kumimoji="0" lang="en-US" altLang="ko-KR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Yolo</a:t>
            </a:r>
            <a:r>
              <a:rPr kumimoji="0" lang="ko-KR" altLang="en-US" sz="2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를</a:t>
            </a:r>
            <a:r>
              <a: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이용한 동영상 내 </a:t>
            </a: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객체 탐지 자동화 솔루션 개발</a:t>
            </a: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DA5A4-0BDD-AF43-A587-A55E3FA74567}"/>
              </a:ext>
            </a:extLst>
          </p:cNvPr>
          <p:cNvSpPr txBox="1"/>
          <p:nvPr/>
        </p:nvSpPr>
        <p:spPr>
          <a:xfrm>
            <a:off x="926757" y="308919"/>
            <a:ext cx="7080421" cy="14580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D4D08D0-FC9F-4F45-8C25-FF3D4F8706CB}"/>
              </a:ext>
            </a:extLst>
          </p:cNvPr>
          <p:cNvSpPr/>
          <p:nvPr/>
        </p:nvSpPr>
        <p:spPr>
          <a:xfrm>
            <a:off x="3048000" y="1563060"/>
            <a:ext cx="6096000" cy="1301703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ffmpeg</a:t>
            </a:r>
            <a:r>
              <a: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과 </a:t>
            </a:r>
            <a:r>
              <a:rPr kumimoji="0" lang="en-US" altLang="ko-KR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Yolo</a:t>
            </a:r>
            <a:r>
              <a:rPr kumimoji="0" lang="ko-KR" altLang="en-US" sz="28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를</a:t>
            </a:r>
            <a:r>
              <a: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이용한 동영상 내 </a:t>
            </a: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객체 탐지 자동화 솔루션 개발</a:t>
            </a: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242734C-C118-4747-9EB4-827260163B1E}"/>
              </a:ext>
            </a:extLst>
          </p:cNvPr>
          <p:cNvSpPr/>
          <p:nvPr/>
        </p:nvSpPr>
        <p:spPr>
          <a:xfrm>
            <a:off x="3086794" y="4046292"/>
            <a:ext cx="6096000" cy="86979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객체 탐지 영역에서의 자율주행 개발자가 필요로 하는</a:t>
            </a:r>
            <a:endParaRPr kumimoji="0" lang="en-US" altLang="ko-KR" sz="1800" b="1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이미지 데이터 셋 자동 수집 프로그램 </a:t>
            </a:r>
            <a:endParaRPr kumimoji="0" lang="en-US" altLang="ko-KR" sz="1800" b="1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3145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4444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image augmentation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A22D93-8B32-45E2-8EDA-6813D4F4549D}"/>
              </a:ext>
            </a:extLst>
          </p:cNvPr>
          <p:cNvSpPr txBox="1"/>
          <p:nvPr/>
        </p:nvSpPr>
        <p:spPr>
          <a:xfrm>
            <a:off x="745644" y="1185640"/>
            <a:ext cx="1017903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augmentation </a:t>
            </a: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작업</a:t>
            </a:r>
            <a:endParaRPr kumimoji="1" lang="en-US" altLang="en-US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5DEEE3-6260-4FF3-B284-2BFB822B941A}"/>
              </a:ext>
            </a:extLst>
          </p:cNvPr>
          <p:cNvSpPr txBox="1"/>
          <p:nvPr/>
        </p:nvSpPr>
        <p:spPr>
          <a:xfrm>
            <a:off x="1006485" y="1769115"/>
            <a:ext cx="10179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모델을 통해 확보한 이미지에 대하여 </a:t>
            </a:r>
            <a:r>
              <a:rPr kumimoji="1" lang="en-US" altLang="ko-KR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augmentation </a:t>
            </a:r>
            <a:r>
              <a:rPr kumimoji="1" lang="ko-KR" altLang="en-US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작업을 거친다</a:t>
            </a:r>
            <a:r>
              <a:rPr kumimoji="1" lang="en-US" altLang="ko-KR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endParaRPr kumimoji="1" lang="en-US" altLang="en-US" sz="20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555CC8BA-5098-4BC7-AC0A-25324A1DD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2691" y="2542244"/>
            <a:ext cx="5364936" cy="2720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3BA0CD-7261-4BB7-91E6-C355181BCFF0}"/>
              </a:ext>
            </a:extLst>
          </p:cNvPr>
          <p:cNvSpPr txBox="1"/>
          <p:nvPr/>
        </p:nvSpPr>
        <p:spPr>
          <a:xfrm>
            <a:off x="1006485" y="5480342"/>
            <a:ext cx="10179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획득한 이미지를 회전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,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축소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,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확대등의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augmentation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작업을 거쳐 이미지를 생성한다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4053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4444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ko-KR" altLang="en-US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개발 단계에서 사용될 </a:t>
            </a:r>
            <a:r>
              <a:rPr kumimoji="1" lang="en-US" altLang="ko-KR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tool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F45A2D-C38D-4EC8-BF6E-A9C65A9BDDB1}"/>
              </a:ext>
            </a:extLst>
          </p:cNvPr>
          <p:cNvSpPr txBox="1"/>
          <p:nvPr/>
        </p:nvSpPr>
        <p:spPr>
          <a:xfrm>
            <a:off x="1067777" y="1726727"/>
            <a:ext cx="6107228" cy="3687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gathering 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labeling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학습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동영상 데이터 이미지 데이터로 분할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를 통한 이미지 획득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augmentation 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C8E702E-F9F1-459F-A7DA-79692CB2E943}"/>
              </a:ext>
            </a:extLst>
          </p:cNvPr>
          <p:cNvSpPr/>
          <p:nvPr/>
        </p:nvSpPr>
        <p:spPr>
          <a:xfrm>
            <a:off x="6642480" y="2134868"/>
            <a:ext cx="4987208" cy="3172214"/>
          </a:xfrm>
          <a:prstGeom prst="rect">
            <a:avLst/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kumimoji="1" lang="ko-KR" altLang="en-US" sz="2000" b="1" dirty="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실제 현업에서 많이 쓰이는지 확인하기 위해 단계별로 개발 단계별로 사용가능한 툴을 조사하였다</a:t>
            </a:r>
            <a:r>
              <a:rPr kumimoji="1" lang="en-US" altLang="ko-KR" sz="2000" b="1" dirty="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b="1" dirty="0" err="1">
                <a:solidFill>
                  <a:schemeClr val="tx1"/>
                </a:solidFill>
                <a:ea typeface="BM HANNA Air OTF" panose="020B0600000101010101" pitchFamily="34" charset="-127"/>
              </a:rPr>
              <a:t>테크노니아</a:t>
            </a:r>
            <a:r>
              <a:rPr kumimoji="1" lang="ko-KR" altLang="en-US" sz="2000" b="1" dirty="0">
                <a:solidFill>
                  <a:schemeClr val="tx1"/>
                </a:solidFill>
                <a:ea typeface="BM HANNA Air OTF" panose="020B0600000101010101" pitchFamily="34" charset="-127"/>
              </a:rPr>
              <a:t> 기업 축 확인</a:t>
            </a:r>
            <a:endParaRPr kumimoji="1" lang="en-US" altLang="ko-KR" sz="2000" b="1" dirty="0">
              <a:solidFill>
                <a:schemeClr val="tx1"/>
              </a:solidFill>
              <a:ea typeface="BM HANNA Air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b="1" dirty="0">
                <a:solidFill>
                  <a:schemeClr val="tx1"/>
                </a:solidFill>
                <a:ea typeface="BM HANNA Air OTF" panose="020B0600000101010101" pitchFamily="34" charset="-127"/>
              </a:rPr>
              <a:t>검색을 통한 사례 </a:t>
            </a:r>
            <a:endParaRPr kumimoji="1" lang="en-US" altLang="ko-KR" sz="2000" b="1" dirty="0">
              <a:solidFill>
                <a:schemeClr val="tx1"/>
              </a:solidFill>
              <a:ea typeface="BM HANNA Air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b="1" dirty="0">
                <a:solidFill>
                  <a:schemeClr val="tx1"/>
                </a:solidFill>
                <a:ea typeface="BM HANNA Air OTF" panose="020B0600000101010101" pitchFamily="34" charset="-127"/>
              </a:rPr>
              <a:t>논문 조사</a:t>
            </a:r>
            <a:endParaRPr kumimoji="1" lang="en-US" altLang="ko-KR" sz="2000" b="1" dirty="0">
              <a:solidFill>
                <a:schemeClr val="tx1"/>
              </a:solidFill>
              <a:ea typeface="BM HANNA Air OTF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B7F5F2-1354-40D2-A79E-C65B7CF5D8B6}"/>
              </a:ext>
            </a:extLst>
          </p:cNvPr>
          <p:cNvSpPr txBox="1"/>
          <p:nvPr/>
        </p:nvSpPr>
        <p:spPr>
          <a:xfrm>
            <a:off x="1785172" y="1209992"/>
            <a:ext cx="1564419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개발 단계</a:t>
            </a:r>
            <a:endParaRPr kumimoji="1" lang="en-US" altLang="en-US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152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9072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ko-KR" altLang="en-US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개발 환경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1F7BE7-D946-49E4-BD05-3D4D97BD3901}"/>
              </a:ext>
            </a:extLst>
          </p:cNvPr>
          <p:cNvSpPr txBox="1"/>
          <p:nvPr/>
        </p:nvSpPr>
        <p:spPr>
          <a:xfrm>
            <a:off x="533888" y="1131163"/>
            <a:ext cx="11414329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Google </a:t>
            </a:r>
            <a:r>
              <a:rPr kumimoji="1" lang="en-US" altLang="en-US" sz="20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Colab</a:t>
            </a: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상에서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Darknet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프레임 워크를 사용하며 개발 언어는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Python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으로 결정되었다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FFD62-ACD1-4CCA-9E0C-76525B8BAA05}"/>
              </a:ext>
            </a:extLst>
          </p:cNvPr>
          <p:cNvSpPr txBox="1"/>
          <p:nvPr/>
        </p:nvSpPr>
        <p:spPr>
          <a:xfrm>
            <a:off x="981229" y="1789173"/>
            <a:ext cx="4976809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프레임 워크를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Darknet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으로 지정한 이유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CB201FF-609A-440F-9F7F-6BCDEE496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575" y="2431739"/>
            <a:ext cx="6182512" cy="169859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03B1A7E-783E-4F26-BDE4-6BC2C2B27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501" y="2276626"/>
            <a:ext cx="5203649" cy="19884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454C868-15B2-4F25-A406-361356F58C71}"/>
              </a:ext>
            </a:extLst>
          </p:cNvPr>
          <p:cNvSpPr txBox="1"/>
          <p:nvPr/>
        </p:nvSpPr>
        <p:spPr>
          <a:xfrm>
            <a:off x="883372" y="4884745"/>
            <a:ext cx="10551441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자체가 리눅스에서 </a:t>
            </a:r>
            <a:r>
              <a:rPr kumimoji="1" lang="en-US" altLang="ko-KR" sz="20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DarkNet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기반이며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en-US" altLang="ko-KR" sz="20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DarkNet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프레임 워크에서 빠른 속도를 낼 수 있는 점에 중점을 두었다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50358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9072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gathering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1F7BE7-D946-49E4-BD05-3D4D97BD3901}"/>
              </a:ext>
            </a:extLst>
          </p:cNvPr>
          <p:cNvSpPr txBox="1"/>
          <p:nvPr/>
        </p:nvSpPr>
        <p:spPr>
          <a:xfrm>
            <a:off x="646195" y="1141792"/>
            <a:ext cx="5467911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현업에서 사용하는 데이터 구축 방법</a:t>
            </a:r>
            <a:endParaRPr kumimoji="1" lang="en-US" altLang="en-US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57B217-469B-434B-A379-FC332C194593}"/>
              </a:ext>
            </a:extLst>
          </p:cNvPr>
          <p:cNvSpPr txBox="1"/>
          <p:nvPr/>
        </p:nvSpPr>
        <p:spPr>
          <a:xfrm>
            <a:off x="1154660" y="1962771"/>
            <a:ext cx="5631150" cy="3803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기존에 구축한 이미지 활용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kumimoji="1" lang="ko-KR" altLang="en-US" sz="2000" b="1" dirty="0">
                <a:solidFill>
                  <a:srgbClr val="FF0000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공개된 공공 데이터 활용</a:t>
            </a:r>
            <a:endParaRPr kumimoji="1" lang="en-US" altLang="ko-KR" sz="2000" b="1" dirty="0">
              <a:solidFill>
                <a:srgbClr val="FF0000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허가 요청을 통한 비공개 데이터 활용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비용 지불을 통한 비공개 데이터 활용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kumimoji="1" lang="ko-KR" altLang="en-US" sz="2000" b="1" dirty="0" err="1">
                <a:solidFill>
                  <a:srgbClr val="FF0000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크롤링</a:t>
            </a:r>
            <a:r>
              <a:rPr kumimoji="1" lang="ko-KR" altLang="en-US" sz="2000" b="1" dirty="0">
                <a:solidFill>
                  <a:srgbClr val="FF0000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또는 검색을 통한 데이터 발굴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5918C3-9759-491A-9043-B51BB7C2A185}"/>
              </a:ext>
            </a:extLst>
          </p:cNvPr>
          <p:cNvSpPr txBox="1"/>
          <p:nvPr/>
        </p:nvSpPr>
        <p:spPr>
          <a:xfrm>
            <a:off x="6667941" y="2446493"/>
            <a:ext cx="4707516" cy="280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본 프로그램에서는 공공 데이터를 우선적으로 활용한 후 필요 시 </a:t>
            </a:r>
            <a:r>
              <a:rPr kumimoji="1" lang="ko-KR" altLang="en-US" sz="20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크롤링과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검색을 통해 데이터를 확보하기로 한다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공공 데이터의 경우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COCO Dataset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또는</a:t>
            </a:r>
            <a:r>
              <a:rPr lang="en-US" altLang="ko-KR" sz="2000" dirty="0"/>
              <a:t> </a:t>
            </a:r>
            <a:r>
              <a:rPr lang="en-US" altLang="ko-KR" sz="2000" b="1" dirty="0"/>
              <a:t>OIDv4 toolkit</a:t>
            </a:r>
            <a:r>
              <a:rPr lang="ko-KR" altLang="en-US" sz="2000" b="1" dirty="0"/>
              <a:t>를 통해 구축한다</a:t>
            </a:r>
            <a:r>
              <a:rPr lang="en-US" altLang="ko-KR" sz="2000" b="1" dirty="0"/>
              <a:t>. 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0822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4444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image labeling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138307-8A7F-4752-87E9-B3125C4A4A10}"/>
              </a:ext>
            </a:extLst>
          </p:cNvPr>
          <p:cNvSpPr txBox="1"/>
          <p:nvPr/>
        </p:nvSpPr>
        <p:spPr>
          <a:xfrm>
            <a:off x="533888" y="1128580"/>
            <a:ext cx="8885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>
                <a:ea typeface="BM HANNA Air OTF" panose="020B0600000101010101" pitchFamily="34" charset="-127"/>
              </a:rPr>
              <a:t>현업에서 많이 쓰이는 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labeling tool</a:t>
            </a:r>
            <a:r>
              <a:rPr kumimoji="1" lang="ko-KR" altLang="en-US" sz="2400" b="1" dirty="0">
                <a:ea typeface="BM HANNA Air OTF" panose="020B0600000101010101" pitchFamily="34" charset="-127"/>
              </a:rPr>
              <a:t> 툴 조사 결과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165A7C7-A3EA-4F97-A334-12C8E415272B}"/>
              </a:ext>
            </a:extLst>
          </p:cNvPr>
          <p:cNvGrpSpPr/>
          <p:nvPr/>
        </p:nvGrpSpPr>
        <p:grpSpPr>
          <a:xfrm>
            <a:off x="5119847" y="1996352"/>
            <a:ext cx="6535408" cy="3004252"/>
            <a:chOff x="740434" y="1817161"/>
            <a:chExt cx="6535408" cy="300425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45EB2EA-31EF-4593-AC27-11A1EFEAA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0434" y="2484860"/>
              <a:ext cx="6535408" cy="2336553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624467-B2D0-4C15-ACFE-895C2B59BFCD}"/>
                </a:ext>
              </a:extLst>
            </p:cNvPr>
            <p:cNvSpPr txBox="1"/>
            <p:nvPr/>
          </p:nvSpPr>
          <p:spPr>
            <a:xfrm>
              <a:off x="1587540" y="1817161"/>
              <a:ext cx="541706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600" b="1" dirty="0"/>
                <a:t>A Comparative Analysis of Object Detection Metrics </a:t>
              </a:r>
            </a:p>
            <a:p>
              <a:r>
                <a:rPr lang="en-US" altLang="ko-KR" sz="1600" b="1" dirty="0"/>
                <a:t>with a Companion Open-Source Toolkit</a:t>
              </a:r>
              <a:endParaRPr lang="ko-KR" altLang="en-US" sz="1600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9E4275D-FB03-450C-AD49-74C3969C9E07}"/>
              </a:ext>
            </a:extLst>
          </p:cNvPr>
          <p:cNvSpPr txBox="1"/>
          <p:nvPr/>
        </p:nvSpPr>
        <p:spPr>
          <a:xfrm>
            <a:off x="702134" y="1826879"/>
            <a:ext cx="5301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실무에서 많이 쓰이는 </a:t>
            </a:r>
            <a:r>
              <a:rPr lang="ko-KR" altLang="en-US" b="1" dirty="0" err="1"/>
              <a:t>라벨링</a:t>
            </a:r>
            <a:r>
              <a:rPr lang="ko-KR" altLang="en-US" b="1" dirty="0"/>
              <a:t> 툴 조사 결과</a:t>
            </a:r>
            <a:endParaRPr lang="en-US" altLang="ko-KR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91CF3E-119A-46C8-BEDC-5CB67235F206}"/>
              </a:ext>
            </a:extLst>
          </p:cNvPr>
          <p:cNvSpPr txBox="1"/>
          <p:nvPr/>
        </p:nvSpPr>
        <p:spPr>
          <a:xfrm>
            <a:off x="1337910" y="5450376"/>
            <a:ext cx="9679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 err="1">
                <a:solidFill>
                  <a:srgbClr val="FF0000"/>
                </a:solidFill>
              </a:rPr>
              <a:t>LabelIMG</a:t>
            </a:r>
            <a:r>
              <a:rPr lang="ko-KR" altLang="en-US" sz="2400" b="1" dirty="0"/>
              <a:t>를 사용한 연구와 프로젝트를 가장 많이 찾아볼 수 있었다</a:t>
            </a:r>
            <a:r>
              <a:rPr lang="en-US" altLang="ko-KR" sz="2400" b="1" dirty="0"/>
              <a:t>. </a:t>
            </a:r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A05564-4400-4EF7-926B-620898A182F5}"/>
              </a:ext>
            </a:extLst>
          </p:cNvPr>
          <p:cNvSpPr txBox="1"/>
          <p:nvPr/>
        </p:nvSpPr>
        <p:spPr>
          <a:xfrm>
            <a:off x="972143" y="2355014"/>
            <a:ext cx="3243722" cy="2341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err="1"/>
              <a:t>LabelIMG</a:t>
            </a:r>
            <a:endParaRPr lang="en-US" altLang="ko-KR" sz="20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/>
              <a:t>LabelMe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/>
              <a:t>Microsoft </a:t>
            </a:r>
            <a:r>
              <a:rPr lang="en-US" altLang="ko-KR" sz="2000" b="1" dirty="0" err="1"/>
              <a:t>VoTT</a:t>
            </a:r>
            <a:endParaRPr lang="en-US" altLang="ko-KR" sz="20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/>
              <a:t>CVAT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/>
              <a:t>VIA</a:t>
            </a:r>
            <a:r>
              <a:rPr lang="en-US" altLang="ko-KR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1319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4444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image labeling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138307-8A7F-4752-87E9-B3125C4A4A10}"/>
              </a:ext>
            </a:extLst>
          </p:cNvPr>
          <p:cNvSpPr txBox="1"/>
          <p:nvPr/>
        </p:nvSpPr>
        <p:spPr>
          <a:xfrm>
            <a:off x="533888" y="1107161"/>
            <a:ext cx="9534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 err="1">
                <a:ea typeface="BM HANNA Air OTF" panose="020B0600000101010101" pitchFamily="34" charset="-127"/>
              </a:rPr>
              <a:t>labelIMG</a:t>
            </a:r>
            <a:r>
              <a:rPr kumimoji="1" lang="ko-KR" altLang="en-US" sz="2400" b="1" dirty="0">
                <a:ea typeface="BM HANNA Air OTF" panose="020B0600000101010101" pitchFamily="34" charset="-127"/>
              </a:rPr>
              <a:t>를 사용할 경우 추가 작업을 거쳐야 한다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.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74A19F3-0C98-4B9B-9F36-C56DF40AD6D8}"/>
              </a:ext>
            </a:extLst>
          </p:cNvPr>
          <p:cNvGrpSpPr/>
          <p:nvPr/>
        </p:nvGrpSpPr>
        <p:grpSpPr>
          <a:xfrm>
            <a:off x="1165857" y="3221001"/>
            <a:ext cx="9694691" cy="1354467"/>
            <a:chOff x="934850" y="3023113"/>
            <a:chExt cx="9694691" cy="1354467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4E2EFD35-CCCF-4DDE-ACD2-29605CAB0A97}"/>
                </a:ext>
              </a:extLst>
            </p:cNvPr>
            <p:cNvGrpSpPr/>
            <p:nvPr/>
          </p:nvGrpSpPr>
          <p:grpSpPr>
            <a:xfrm>
              <a:off x="7305217" y="3023113"/>
              <a:ext cx="3324324" cy="1354467"/>
              <a:chOff x="5977289" y="4309740"/>
              <a:chExt cx="2024922" cy="578636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A80E13D-FBEE-4C84-AB5B-553946ED122D}"/>
                  </a:ext>
                </a:extLst>
              </p:cNvPr>
              <p:cNvSpPr txBox="1"/>
              <p:nvPr/>
            </p:nvSpPr>
            <p:spPr>
              <a:xfrm>
                <a:off x="5977289" y="4506463"/>
                <a:ext cx="2024922" cy="381913"/>
              </a:xfrm>
              <a:prstGeom prst="rect">
                <a:avLst/>
              </a:prstGeom>
              <a:noFill/>
              <a:ln w="25400">
                <a:solidFill>
                  <a:schemeClr val="dk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index, </a:t>
                </a:r>
                <a:r>
                  <a:rPr lang="en-US" altLang="ko-KR" dirty="0" err="1"/>
                  <a:t>center_x</a:t>
                </a:r>
                <a:r>
                  <a:rPr lang="en-US" altLang="ko-KR" dirty="0"/>
                  <a:t>, </a:t>
                </a:r>
                <a:r>
                  <a:rPr lang="en-US" altLang="ko-KR" dirty="0" err="1"/>
                  <a:t>center_y</a:t>
                </a:r>
                <a:r>
                  <a:rPr lang="en-US" altLang="ko-KR" dirty="0"/>
                  <a:t>, w, h </a:t>
                </a:r>
              </a:p>
              <a:p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7D1A013-A7F2-4230-B6E2-858C5CEBEFB7}"/>
                  </a:ext>
                </a:extLst>
              </p:cNvPr>
              <p:cNvSpPr txBox="1"/>
              <p:nvPr/>
            </p:nvSpPr>
            <p:spPr>
              <a:xfrm>
                <a:off x="6705993" y="4309740"/>
                <a:ext cx="567514" cy="2000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dirty="0"/>
                  <a:t>txt </a:t>
                </a:r>
                <a:r>
                  <a:rPr lang="ko-KR" altLang="en-US" sz="1600" b="1" dirty="0"/>
                  <a:t>파일</a:t>
                </a:r>
              </a:p>
            </p:txBody>
          </p:sp>
        </p:grpSp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DFC3BC94-EB05-4BCD-AF70-514927003BC2}"/>
                </a:ext>
              </a:extLst>
            </p:cNvPr>
            <p:cNvSpPr/>
            <p:nvPr/>
          </p:nvSpPr>
          <p:spPr>
            <a:xfrm>
              <a:off x="5159141" y="3491385"/>
              <a:ext cx="1405288" cy="494575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2225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88900" dir="8100000" algn="tr" rotWithShape="0">
                <a:srgbClr val="622706">
                  <a:alpha val="2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7D58EA24-65D0-450C-BED5-B961A07FDBFC}"/>
                </a:ext>
              </a:extLst>
            </p:cNvPr>
            <p:cNvGrpSpPr/>
            <p:nvPr/>
          </p:nvGrpSpPr>
          <p:grpSpPr>
            <a:xfrm>
              <a:off x="934850" y="3154279"/>
              <a:ext cx="3482652" cy="1064529"/>
              <a:chOff x="5880848" y="4327806"/>
              <a:chExt cx="2121363" cy="454773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6C63706-68F1-43DF-AC89-ECA209778739}"/>
                  </a:ext>
                </a:extLst>
              </p:cNvPr>
              <p:cNvSpPr txBox="1"/>
              <p:nvPr/>
            </p:nvSpPr>
            <p:spPr>
              <a:xfrm>
                <a:off x="5880848" y="4506463"/>
                <a:ext cx="2121363" cy="276116"/>
              </a:xfrm>
              <a:prstGeom prst="rect">
                <a:avLst/>
              </a:prstGeom>
              <a:noFill/>
              <a:ln w="25400">
                <a:solidFill>
                  <a:schemeClr val="dk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index, </a:t>
                </a:r>
                <a:r>
                  <a:rPr lang="en-US" altLang="ko-KR" dirty="0" err="1"/>
                  <a:t>xmin</a:t>
                </a:r>
                <a:r>
                  <a:rPr lang="en-US" altLang="ko-KR" dirty="0"/>
                  <a:t>, </a:t>
                </a:r>
                <a:r>
                  <a:rPr lang="en-US" altLang="ko-KR" dirty="0" err="1"/>
                  <a:t>ymin</a:t>
                </a:r>
                <a:r>
                  <a:rPr lang="en-US" altLang="ko-KR" dirty="0"/>
                  <a:t>, </a:t>
                </a:r>
                <a:r>
                  <a:rPr lang="en-US" altLang="ko-KR" dirty="0" err="1"/>
                  <a:t>xmax</a:t>
                </a:r>
                <a:r>
                  <a:rPr lang="en-US" altLang="ko-KR" dirty="0"/>
                  <a:t>, </a:t>
                </a:r>
                <a:r>
                  <a:rPr lang="en-US" altLang="ko-KR" dirty="0" err="1"/>
                  <a:t>ymax</a:t>
                </a:r>
                <a:r>
                  <a:rPr lang="en-US" altLang="ko-KR" dirty="0"/>
                  <a:t> </a:t>
                </a:r>
              </a:p>
              <a:p>
                <a:endParaRPr lang="ko-KR" altLang="en-US" dirty="0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46F4F46-11E9-4B70-B9CF-8E3C4BD3627A}"/>
                  </a:ext>
                </a:extLst>
              </p:cNvPr>
              <p:cNvSpPr txBox="1"/>
              <p:nvPr/>
            </p:nvSpPr>
            <p:spPr>
              <a:xfrm>
                <a:off x="6597509" y="4327806"/>
                <a:ext cx="688041" cy="144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dirty="0"/>
                  <a:t>xml </a:t>
                </a:r>
                <a:r>
                  <a:rPr lang="ko-KR" altLang="en-US" sz="1600" b="1" dirty="0"/>
                  <a:t>파일</a:t>
                </a:r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4D95CA9-18DD-4DBC-9A2E-ACD4B51A2FBC}"/>
              </a:ext>
            </a:extLst>
          </p:cNvPr>
          <p:cNvSpPr txBox="1"/>
          <p:nvPr/>
        </p:nvSpPr>
        <p:spPr>
          <a:xfrm>
            <a:off x="7722355" y="2542997"/>
            <a:ext cx="2952061" cy="490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좌표 파일 형태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3159B5-23FD-4DED-B93E-04B7E2364834}"/>
              </a:ext>
            </a:extLst>
          </p:cNvPr>
          <p:cNvSpPr txBox="1"/>
          <p:nvPr/>
        </p:nvSpPr>
        <p:spPr>
          <a:xfrm>
            <a:off x="1247470" y="2548114"/>
            <a:ext cx="3319426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0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labelIMG</a:t>
            </a: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좌표 파일 형태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62AD31-7E6F-4E19-819D-D99D47D81E54}"/>
              </a:ext>
            </a:extLst>
          </p:cNvPr>
          <p:cNvSpPr txBox="1"/>
          <p:nvPr/>
        </p:nvSpPr>
        <p:spPr>
          <a:xfrm>
            <a:off x="1067777" y="5165550"/>
            <a:ext cx="9534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ea typeface="BM HANNA Air OTF" panose="020B0600000101010101" pitchFamily="34" charset="-127"/>
              </a:rPr>
              <a:t>확장자의 경우 </a:t>
            </a:r>
            <a:r>
              <a:rPr kumimoji="1" lang="en-US" altLang="ko-KR" dirty="0" err="1">
                <a:ea typeface="BM HANNA Air OTF" panose="020B0600000101010101" pitchFamily="34" charset="-127"/>
              </a:rPr>
              <a:t>labelIMG</a:t>
            </a:r>
            <a:r>
              <a:rPr kumimoji="1" lang="ko-KR" altLang="en-US" dirty="0">
                <a:ea typeface="BM HANNA Air OTF" panose="020B0600000101010101" pitchFamily="34" charset="-127"/>
              </a:rPr>
              <a:t>는 </a:t>
            </a:r>
            <a:r>
              <a:rPr kumimoji="1" lang="en-US" altLang="ko-KR" dirty="0">
                <a:ea typeface="BM HANNA Air OTF" panose="020B0600000101010101" pitchFamily="34" charset="-127"/>
              </a:rPr>
              <a:t>xml </a:t>
            </a:r>
            <a:r>
              <a:rPr kumimoji="1" lang="ko-KR" altLang="en-US" dirty="0">
                <a:ea typeface="BM HANNA Air OTF" panose="020B0600000101010101" pitchFamily="34" charset="-127"/>
              </a:rPr>
              <a:t>형태로 제공하는 반면 </a:t>
            </a:r>
            <a:r>
              <a:rPr kumimoji="1" lang="en-US" altLang="ko-KR" dirty="0">
                <a:ea typeface="BM HANNA Air OTF" panose="020B0600000101010101" pitchFamily="34" charset="-127"/>
              </a:rPr>
              <a:t>YOLO </a:t>
            </a:r>
            <a:r>
              <a:rPr kumimoji="1" lang="ko-KR" altLang="en-US" dirty="0">
                <a:ea typeface="BM HANNA Air OTF" panose="020B0600000101010101" pitchFamily="34" charset="-127"/>
              </a:rPr>
              <a:t>모델은 </a:t>
            </a:r>
            <a:r>
              <a:rPr kumimoji="1" lang="en-US" altLang="ko-KR" dirty="0">
                <a:ea typeface="BM HANNA Air OTF" panose="020B0600000101010101" pitchFamily="34" charset="-127"/>
              </a:rPr>
              <a:t>txt </a:t>
            </a:r>
            <a:r>
              <a:rPr kumimoji="1" lang="ko-KR" altLang="en-US" dirty="0">
                <a:ea typeface="BM HANNA Air OTF" panose="020B0600000101010101" pitchFamily="34" charset="-127"/>
              </a:rPr>
              <a:t>파일을 입력으로 받는다</a:t>
            </a:r>
            <a:r>
              <a:rPr kumimoji="1" lang="en-US" altLang="ko-KR" dirty="0">
                <a:ea typeface="BM HANNA Air OTF" panose="020B0600000101010101" pitchFamily="34" charset="-127"/>
              </a:rPr>
              <a:t>. Bounding-Box </a:t>
            </a:r>
            <a:r>
              <a:rPr kumimoji="1" lang="ko-KR" altLang="en-US" dirty="0">
                <a:ea typeface="BM HANNA Air OTF" panose="020B0600000101010101" pitchFamily="34" charset="-127"/>
              </a:rPr>
              <a:t>좌표의 경우 </a:t>
            </a:r>
            <a:r>
              <a:rPr kumimoji="1" lang="en-US" altLang="ko-KR" dirty="0" err="1">
                <a:ea typeface="BM HANNA Air OTF" panose="020B0600000101010101" pitchFamily="34" charset="-127"/>
              </a:rPr>
              <a:t>labelIMG</a:t>
            </a:r>
            <a:r>
              <a:rPr kumimoji="1" lang="ko-KR" altLang="en-US" dirty="0">
                <a:ea typeface="BM HANNA Air OTF" panose="020B0600000101010101" pitchFamily="34" charset="-127"/>
              </a:rPr>
              <a:t>는 꼭짓점 좌표를 반환하는 반면 </a:t>
            </a:r>
            <a:r>
              <a:rPr kumimoji="1" lang="en-US" altLang="ko-KR" dirty="0">
                <a:ea typeface="BM HANNA Air OTF" panose="020B0600000101010101" pitchFamily="34" charset="-127"/>
              </a:rPr>
              <a:t>YOLO </a:t>
            </a:r>
            <a:r>
              <a:rPr kumimoji="1" lang="ko-KR" altLang="en-US" dirty="0">
                <a:ea typeface="BM HANNA Air OTF" panose="020B0600000101010101" pitchFamily="34" charset="-127"/>
              </a:rPr>
              <a:t>모델은 </a:t>
            </a:r>
            <a:r>
              <a:rPr kumimoji="1" lang="en-US" altLang="ko-KR" dirty="0">
                <a:ea typeface="BM HANNA Air OTF" panose="020B0600000101010101" pitchFamily="34" charset="-127"/>
              </a:rPr>
              <a:t>Box</a:t>
            </a:r>
            <a:r>
              <a:rPr kumimoji="1" lang="ko-KR" altLang="en-US" dirty="0">
                <a:ea typeface="BM HANNA Air OTF" panose="020B0600000101010101" pitchFamily="34" charset="-127"/>
              </a:rPr>
              <a:t>의 정 중앙 점의 좌표와 가로</a:t>
            </a:r>
            <a:r>
              <a:rPr kumimoji="1" lang="en-US" altLang="ko-KR" dirty="0">
                <a:ea typeface="BM HANNA Air OTF" panose="020B0600000101010101" pitchFamily="34" charset="-127"/>
              </a:rPr>
              <a:t>, </a:t>
            </a:r>
            <a:r>
              <a:rPr kumimoji="1" lang="ko-KR" altLang="en-US" dirty="0">
                <a:ea typeface="BM HANNA Air OTF" panose="020B0600000101010101" pitchFamily="34" charset="-127"/>
              </a:rPr>
              <a:t>세로 폭을 좌표를 입력해야 한다</a:t>
            </a:r>
            <a:r>
              <a:rPr kumimoji="1" lang="en-US" altLang="ko-KR" dirty="0">
                <a:ea typeface="BM HANNA Air OTF" panose="020B0600000101010101" pitchFamily="34" charset="-127"/>
              </a:rPr>
              <a:t>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102190-9A15-4289-B506-1C9D46985F47}"/>
              </a:ext>
            </a:extLst>
          </p:cNvPr>
          <p:cNvSpPr txBox="1"/>
          <p:nvPr/>
        </p:nvSpPr>
        <p:spPr>
          <a:xfrm>
            <a:off x="767143" y="1709094"/>
            <a:ext cx="90676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YOLOv4</a:t>
            </a:r>
            <a:r>
              <a:rPr lang="ko-KR" altLang="en-US" dirty="0"/>
              <a:t> 학습을 위한 </a:t>
            </a:r>
            <a:r>
              <a:rPr lang="en-US" altLang="ko-KR" dirty="0"/>
              <a:t>annotation </a:t>
            </a:r>
            <a:r>
              <a:rPr lang="ko-KR" altLang="en-US" dirty="0"/>
              <a:t>정보가 담긴 파일의 확장자와 좌표 형식이 다르다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6201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4444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image labeling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138307-8A7F-4752-87E9-B3125C4A4A10}"/>
              </a:ext>
            </a:extLst>
          </p:cNvPr>
          <p:cNvSpPr txBox="1"/>
          <p:nvPr/>
        </p:nvSpPr>
        <p:spPr>
          <a:xfrm>
            <a:off x="551917" y="997959"/>
            <a:ext cx="9534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ea typeface="BM HANNA Air OTF" panose="020B0600000101010101" pitchFamily="34" charset="-127"/>
              </a:rPr>
              <a:t>Image</a:t>
            </a:r>
            <a:r>
              <a:rPr kumimoji="1" lang="ko-KR" altLang="en-US" sz="2400" b="1" dirty="0">
                <a:ea typeface="BM HANNA Air OTF" panose="020B0600000101010101" pitchFamily="34" charset="-127"/>
              </a:rPr>
              <a:t> 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labeling</a:t>
            </a:r>
            <a:r>
              <a:rPr kumimoji="1" lang="ko-KR" altLang="en-US" sz="2400" b="1" dirty="0">
                <a:ea typeface="BM HANNA Air OTF" panose="020B0600000101010101" pitchFamily="34" charset="-127"/>
              </a:rPr>
              <a:t> 단계에서 </a:t>
            </a:r>
            <a:r>
              <a:rPr kumimoji="1" lang="en-US" altLang="ko-KR" sz="2400" b="1" dirty="0" err="1">
                <a:ea typeface="BM HANNA Air OTF" panose="020B0600000101010101" pitchFamily="34" charset="-127"/>
              </a:rPr>
              <a:t>Ybat</a:t>
            </a:r>
            <a:r>
              <a:rPr kumimoji="1" lang="ko-KR" altLang="en-US" sz="2400" b="1" dirty="0">
                <a:ea typeface="BM HANNA Air OTF" panose="020B0600000101010101" pitchFamily="34" charset="-127"/>
              </a:rPr>
              <a:t> 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tool</a:t>
            </a:r>
            <a:r>
              <a:rPr kumimoji="1" lang="ko-KR" altLang="en-US" sz="2400" b="1" dirty="0">
                <a:ea typeface="BM HANNA Air OTF" panose="020B0600000101010101" pitchFamily="34" charset="-127"/>
              </a:rPr>
              <a:t> 사용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54541A-5C23-412B-9CB2-6714C30B64D0}"/>
              </a:ext>
            </a:extLst>
          </p:cNvPr>
          <p:cNvSpPr txBox="1"/>
          <p:nvPr/>
        </p:nvSpPr>
        <p:spPr>
          <a:xfrm>
            <a:off x="655290" y="1726583"/>
            <a:ext cx="4619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 err="1">
                <a:ea typeface="BM HANNA Air OTF" panose="020B0600000101010101" pitchFamily="34" charset="-127"/>
              </a:rPr>
              <a:t>Ybat</a:t>
            </a:r>
            <a:r>
              <a:rPr kumimoji="1" lang="en-US" altLang="ko-KR" sz="2000" b="1" dirty="0">
                <a:ea typeface="BM HANNA Air OTF" panose="020B0600000101010101" pitchFamily="34" charset="-127"/>
              </a:rPr>
              <a:t> – YOLO </a:t>
            </a:r>
            <a:r>
              <a:rPr kumimoji="1" lang="en-US" altLang="ko-KR" sz="2000" b="1" dirty="0" err="1">
                <a:ea typeface="BM HANNA Air OTF" panose="020B0600000101010101" pitchFamily="34" charset="-127"/>
              </a:rPr>
              <a:t>Bbox</a:t>
            </a:r>
            <a:r>
              <a:rPr kumimoji="1" lang="en-US" altLang="ko-KR" sz="2000" b="1" dirty="0">
                <a:ea typeface="BM HANNA Air OTF" panose="020B0600000101010101" pitchFamily="34" charset="-127"/>
              </a:rPr>
              <a:t> Annotation Tool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6763F9A-4B1F-40EE-B0EA-86FEA8796952}"/>
              </a:ext>
            </a:extLst>
          </p:cNvPr>
          <p:cNvSpPr txBox="1"/>
          <p:nvPr/>
        </p:nvSpPr>
        <p:spPr>
          <a:xfrm>
            <a:off x="655290" y="2394626"/>
            <a:ext cx="4118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ea typeface="BM HANNA Air OTF" panose="020B0600000101010101" pitchFamily="34" charset="-127"/>
              </a:rPr>
              <a:t>별도의 설치 없이 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html </a:t>
            </a:r>
            <a:r>
              <a:rPr kumimoji="1" lang="ko-KR" altLang="en-US" b="1" dirty="0">
                <a:ea typeface="BM HANNA Air OTF" panose="020B0600000101010101" pitchFamily="34" charset="-127"/>
              </a:rPr>
              <a:t>파일을 열어 실행시킬 수 있으며 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YOLO</a:t>
            </a:r>
            <a:r>
              <a:rPr kumimoji="1" lang="ko-KR" altLang="en-US" b="1" dirty="0">
                <a:ea typeface="BM HANNA Air OTF" panose="020B0600000101010101" pitchFamily="34" charset="-127"/>
              </a:rPr>
              <a:t> 형식과 동일한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 Bounding-Box </a:t>
            </a:r>
            <a:r>
              <a:rPr kumimoji="1" lang="ko-KR" altLang="en-US" b="1" dirty="0">
                <a:ea typeface="BM HANNA Air OTF" panose="020B0600000101010101" pitchFamily="34" charset="-127"/>
              </a:rPr>
              <a:t>좌표 출력 결과를 얻을 수 있다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. 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CEA7348-24F9-4790-A344-E53DAADD00C2}"/>
              </a:ext>
            </a:extLst>
          </p:cNvPr>
          <p:cNvGrpSpPr/>
          <p:nvPr/>
        </p:nvGrpSpPr>
        <p:grpSpPr>
          <a:xfrm>
            <a:off x="5384370" y="1434659"/>
            <a:ext cx="6364898" cy="2582975"/>
            <a:chOff x="4920642" y="1548712"/>
            <a:chExt cx="6533543" cy="3381425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F1238A4B-C32F-4C45-89C3-8187F7D5E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20642" y="1548712"/>
              <a:ext cx="6533543" cy="3381425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C70B9D68-A8ED-4FE8-8CEB-52ADDEE07B7A}"/>
                </a:ext>
              </a:extLst>
            </p:cNvPr>
            <p:cNvSpPr/>
            <p:nvPr/>
          </p:nvSpPr>
          <p:spPr>
            <a:xfrm>
              <a:off x="6114106" y="3697016"/>
              <a:ext cx="862534" cy="31724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</p:grpSp>
      <p:pic>
        <p:nvPicPr>
          <p:cNvPr id="28" name="그림 27">
            <a:extLst>
              <a:ext uri="{FF2B5EF4-FFF2-40B4-BE49-F238E27FC236}">
                <a16:creationId xmlns:a16="http://schemas.microsoft.com/office/drawing/2014/main" id="{C5E6C1EA-CD22-42B7-B08C-AE099F423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7499" y="5088601"/>
            <a:ext cx="3079468" cy="1371289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1BD2F057-7AED-4880-BDBB-C5A9EA7B2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0613" y="4725597"/>
            <a:ext cx="1648601" cy="282113"/>
          </a:xfrm>
          <a:prstGeom prst="rect">
            <a:avLst/>
          </a:prstGeom>
        </p:spPr>
      </p:pic>
      <p:pic>
        <p:nvPicPr>
          <p:cNvPr id="30" name="내용 개체 틀 6">
            <a:extLst>
              <a:ext uri="{FF2B5EF4-FFF2-40B4-BE49-F238E27FC236}">
                <a16:creationId xmlns:a16="http://schemas.microsoft.com/office/drawing/2014/main" id="{2936C4D7-6FA5-4D17-9FDF-C7B9F82ACE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922244" y="4315630"/>
            <a:ext cx="2275255" cy="221021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D60D40E-0E83-47A9-98F7-A180D4EAE324}"/>
              </a:ext>
            </a:extLst>
          </p:cNvPr>
          <p:cNvSpPr txBox="1"/>
          <p:nvPr/>
        </p:nvSpPr>
        <p:spPr>
          <a:xfrm>
            <a:off x="607681" y="4865495"/>
            <a:ext cx="4481729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dirty="0">
                <a:ea typeface="BM HANNA Air OTF" panose="020B0600000101010101" pitchFamily="34" charset="-127"/>
              </a:rPr>
              <a:t>좌표 출력 결과를 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YOLO </a:t>
            </a:r>
            <a:r>
              <a:rPr kumimoji="1" lang="ko-KR" altLang="en-US" b="1" dirty="0">
                <a:ea typeface="BM HANNA Air OTF" panose="020B0600000101010101" pitchFamily="34" charset="-127"/>
              </a:rPr>
              <a:t>형식으로 변경하는 추가 작업을 거치지 않아도 된다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. </a:t>
            </a:r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F5B5242F-C488-4F90-ACCA-FC310314E356}"/>
              </a:ext>
            </a:extLst>
          </p:cNvPr>
          <p:cNvSpPr/>
          <p:nvPr/>
        </p:nvSpPr>
        <p:spPr>
          <a:xfrm rot="5400000">
            <a:off x="2530259" y="3893424"/>
            <a:ext cx="636571" cy="460154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7C0F96-281D-4EA4-BD3A-74485469417C}"/>
              </a:ext>
            </a:extLst>
          </p:cNvPr>
          <p:cNvSpPr txBox="1"/>
          <p:nvPr/>
        </p:nvSpPr>
        <p:spPr>
          <a:xfrm>
            <a:off x="7973287" y="1158306"/>
            <a:ext cx="1526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dirty="0">
                <a:ea typeface="BM HANNA Air OTF" panose="020B0600000101010101" pitchFamily="34" charset="-127"/>
              </a:rPr>
              <a:t>Html </a:t>
            </a:r>
            <a:r>
              <a:rPr kumimoji="1" lang="ko-KR" altLang="en-US" sz="1600" b="1" dirty="0">
                <a:ea typeface="BM HANNA Air OTF" panose="020B0600000101010101" pitchFamily="34" charset="-127"/>
              </a:rPr>
              <a:t>형식</a:t>
            </a:r>
            <a:endParaRPr kumimoji="1" lang="en-US" altLang="ko-KR" sz="1600" b="1" dirty="0">
              <a:ea typeface="BM HANNA Air OTF" panose="020B0600000101010101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32F3C01-8CB7-4831-9385-FC3B6A8B2A4F}"/>
              </a:ext>
            </a:extLst>
          </p:cNvPr>
          <p:cNvSpPr txBox="1"/>
          <p:nvPr/>
        </p:nvSpPr>
        <p:spPr>
          <a:xfrm>
            <a:off x="8197499" y="4146353"/>
            <a:ext cx="1526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>
                <a:ea typeface="BM HANNA Air OTF" panose="020B0600000101010101" pitchFamily="34" charset="-127"/>
              </a:rPr>
              <a:t>결과물</a:t>
            </a:r>
            <a:endParaRPr kumimoji="1" lang="en-US" altLang="ko-KR" sz="1600" b="1" dirty="0"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0226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175222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ko-KR" altLang="en-US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동영상 데이터 이미지 데이터로 분할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F8837B1-18A5-41EB-A02D-19D1637EAD9A}"/>
              </a:ext>
            </a:extLst>
          </p:cNvPr>
          <p:cNvSpPr txBox="1"/>
          <p:nvPr/>
        </p:nvSpPr>
        <p:spPr>
          <a:xfrm>
            <a:off x="873257" y="1574858"/>
            <a:ext cx="10144099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Annotation </a:t>
            </a:r>
            <a:r>
              <a:rPr kumimoji="1" lang="ko-KR" altLang="en-US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관련 툴 중에서 </a:t>
            </a:r>
            <a:r>
              <a:rPr kumimoji="1" lang="en-US" altLang="ko-KR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OpenCV</a:t>
            </a:r>
            <a:r>
              <a:rPr kumimoji="1" lang="ko-KR" altLang="en-US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를 활용한 연구를 가장 많이 살펴볼 수 있었다</a:t>
            </a:r>
            <a:r>
              <a:rPr kumimoji="1" lang="en-US" altLang="ko-KR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E7428F6-102B-43D5-AD7E-EECA40CA53EC}"/>
              </a:ext>
            </a:extLst>
          </p:cNvPr>
          <p:cNvSpPr txBox="1"/>
          <p:nvPr/>
        </p:nvSpPr>
        <p:spPr>
          <a:xfrm>
            <a:off x="533888" y="1061939"/>
            <a:ext cx="108356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ea typeface="BM HANNA Air OTF" panose="020B0600000101010101" pitchFamily="34" charset="-127"/>
              </a:rPr>
              <a:t>동영상 데이터에서 이미지 데이터 분할 단계에서는 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OpenCV  tool </a:t>
            </a:r>
            <a:r>
              <a:rPr kumimoji="1" lang="ko-KR" altLang="en-US" sz="2400" b="1" dirty="0">
                <a:ea typeface="BM HANNA Air OTF" panose="020B0600000101010101" pitchFamily="34" charset="-127"/>
              </a:rPr>
              <a:t>사용</a:t>
            </a:r>
            <a:endParaRPr kumimoji="1" lang="en-US" altLang="ko-KR" sz="2400" b="1" dirty="0">
              <a:ea typeface="BM HANNA Air OTF" panose="020B0600000101010101" pitchFamily="34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42C00E8-7617-4322-95A1-2200753EACFF}"/>
              </a:ext>
            </a:extLst>
          </p:cNvPr>
          <p:cNvGrpSpPr/>
          <p:nvPr/>
        </p:nvGrpSpPr>
        <p:grpSpPr>
          <a:xfrm>
            <a:off x="782603" y="2631228"/>
            <a:ext cx="5350656" cy="2125595"/>
            <a:chOff x="810972" y="3298231"/>
            <a:chExt cx="5350656" cy="2125595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E6BE62C-B114-491B-8E9A-8E5D6239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0972" y="3668024"/>
              <a:ext cx="5350656" cy="1755802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7FF2BE-D254-4B30-87A2-16B108418708}"/>
                </a:ext>
              </a:extLst>
            </p:cNvPr>
            <p:cNvSpPr txBox="1"/>
            <p:nvPr/>
          </p:nvSpPr>
          <p:spPr>
            <a:xfrm>
              <a:off x="1396025" y="3298231"/>
              <a:ext cx="440946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600" b="1" dirty="0"/>
                <a:t>Image Edge Detection Based On </a:t>
              </a:r>
              <a:r>
                <a:rPr lang="en-US" altLang="ko-KR" sz="1600" b="1" dirty="0" err="1"/>
                <a:t>Opencv</a:t>
              </a:r>
              <a:r>
                <a:rPr lang="en-US" altLang="ko-KR" sz="1600" b="1" dirty="0"/>
                <a:t> </a:t>
              </a:r>
              <a:endParaRPr lang="ko-KR" altLang="en-US" sz="1600" b="1" dirty="0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6370B147-0882-44D8-9C28-AE2584A42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301" y="3732576"/>
            <a:ext cx="3819021" cy="1659668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9077B781-3A83-40B2-9F4D-6FE11DFDE1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5488" y="2347188"/>
            <a:ext cx="5265756" cy="116868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B22D3E61-E38B-4E63-A9DC-FA5141C6BD24}"/>
              </a:ext>
            </a:extLst>
          </p:cNvPr>
          <p:cNvSpPr txBox="1"/>
          <p:nvPr/>
        </p:nvSpPr>
        <p:spPr>
          <a:xfrm>
            <a:off x="1067777" y="5515276"/>
            <a:ext cx="98087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파이썬 라이브러리 형태로 </a:t>
            </a:r>
            <a:r>
              <a:rPr lang="en-US" altLang="ko-KR" sz="2000" b="1" dirty="0"/>
              <a:t>OpenCV</a:t>
            </a:r>
            <a:r>
              <a:rPr lang="ko-KR" altLang="en-US" sz="2000" b="1" dirty="0"/>
              <a:t>가 제공되기 때문에 </a:t>
            </a:r>
            <a:r>
              <a:rPr lang="en-US" altLang="ko-KR" sz="2000" b="1" dirty="0"/>
              <a:t>import</a:t>
            </a:r>
            <a:r>
              <a:rPr lang="ko-KR" altLang="en-US" sz="2000" b="1" dirty="0"/>
              <a:t>하여 바로 사용할 수 있다는 장점이 존재한다</a:t>
            </a:r>
            <a:r>
              <a:rPr lang="en-US" altLang="ko-KR" sz="2000" b="1" dirty="0"/>
              <a:t>. 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645910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167444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image augmentation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138307-8A7F-4752-87E9-B3125C4A4A10}"/>
              </a:ext>
            </a:extLst>
          </p:cNvPr>
          <p:cNvSpPr txBox="1"/>
          <p:nvPr/>
        </p:nvSpPr>
        <p:spPr>
          <a:xfrm>
            <a:off x="514637" y="1033178"/>
            <a:ext cx="9534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>
                <a:ea typeface="BM HANNA Air OTF" panose="020B0600000101010101" pitchFamily="34" charset="-127"/>
              </a:rPr>
              <a:t>현업에서 많이 쓰이는 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augmentation</a:t>
            </a:r>
            <a:r>
              <a:rPr kumimoji="1" lang="ko-KR" altLang="en-US" sz="2400" b="1" dirty="0">
                <a:ea typeface="BM HANNA Air OTF" panose="020B0600000101010101" pitchFamily="34" charset="-127"/>
              </a:rPr>
              <a:t> 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tool</a:t>
            </a:r>
            <a:r>
              <a:rPr kumimoji="1" lang="ko-KR" altLang="en-US" sz="2400" b="1" dirty="0">
                <a:ea typeface="BM HANNA Air OTF" panose="020B0600000101010101" pitchFamily="34" charset="-127"/>
              </a:rPr>
              <a:t> 조사 결과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32DE2D-4C12-4399-9BDA-B06AE614D177}"/>
              </a:ext>
            </a:extLst>
          </p:cNvPr>
          <p:cNvSpPr txBox="1"/>
          <p:nvPr/>
        </p:nvSpPr>
        <p:spPr>
          <a:xfrm>
            <a:off x="924025" y="1710392"/>
            <a:ext cx="2781701" cy="1417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b="1" dirty="0" err="1">
                <a:ea typeface="BM HANNA Air OTF" panose="020B0600000101010101" pitchFamily="34" charset="-127"/>
              </a:rPr>
              <a:t>imgaug</a:t>
            </a:r>
            <a:endParaRPr kumimoji="1" lang="en-US" altLang="ko-KR" sz="2000" b="1" dirty="0">
              <a:ea typeface="BM HANNA Air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b="1" dirty="0" err="1">
                <a:ea typeface="BM HANNA Air OTF" panose="020B0600000101010101" pitchFamily="34" charset="-127"/>
              </a:rPr>
              <a:t>imgdatagenerator</a:t>
            </a:r>
            <a:endParaRPr kumimoji="1" lang="en-US" altLang="ko-KR" sz="2000" b="1" dirty="0">
              <a:ea typeface="BM HANNA Air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b="1" dirty="0" err="1">
                <a:ea typeface="BM HANNA Air OTF" panose="020B0600000101010101" pitchFamily="34" charset="-127"/>
              </a:rPr>
              <a:t>albumentations</a:t>
            </a:r>
            <a:endParaRPr kumimoji="1" lang="en-US" altLang="ko-KR" sz="2000" b="1" dirty="0">
              <a:ea typeface="BM HANNA Air OTF" panose="020B0600000101010101" pitchFamily="34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57B30809-D8A2-4D7D-9B2C-52577AF41012}"/>
              </a:ext>
            </a:extLst>
          </p:cNvPr>
          <p:cNvGrpSpPr/>
          <p:nvPr/>
        </p:nvGrpSpPr>
        <p:grpSpPr>
          <a:xfrm>
            <a:off x="322132" y="3815208"/>
            <a:ext cx="4637641" cy="2566340"/>
            <a:chOff x="533888" y="3333946"/>
            <a:chExt cx="4637641" cy="2566340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4245E7A-578E-4C32-985B-3E22916AF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888" y="3857166"/>
              <a:ext cx="4254565" cy="204312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8AED381-D60E-4473-90DA-5F7A22FBDF97}"/>
                </a:ext>
              </a:extLst>
            </p:cNvPr>
            <p:cNvSpPr txBox="1"/>
            <p:nvPr/>
          </p:nvSpPr>
          <p:spPr>
            <a:xfrm>
              <a:off x="704780" y="3333946"/>
              <a:ext cx="44667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400" b="1" i="0" dirty="0">
                  <a:solidFill>
                    <a:srgbClr val="111111"/>
                  </a:solidFill>
                  <a:effectLst/>
                  <a:latin typeface="Roboto" panose="02000000000000000000" pitchFamily="2" charset="0"/>
                </a:rPr>
                <a:t>CNN Based Traffic Sign Recognition for Mini Autonomous Vehicles: Part II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2D799EE-D140-40B8-A1E1-44089A342F94}"/>
              </a:ext>
            </a:extLst>
          </p:cNvPr>
          <p:cNvGrpSpPr/>
          <p:nvPr/>
        </p:nvGrpSpPr>
        <p:grpSpPr>
          <a:xfrm>
            <a:off x="4538713" y="4010751"/>
            <a:ext cx="3685194" cy="2348479"/>
            <a:chOff x="4865974" y="3635364"/>
            <a:chExt cx="3685194" cy="2348479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8978ED0-5BED-4486-97CB-7E99C6A93DB8}"/>
                </a:ext>
              </a:extLst>
            </p:cNvPr>
            <p:cNvSpPr txBox="1"/>
            <p:nvPr/>
          </p:nvSpPr>
          <p:spPr>
            <a:xfrm>
              <a:off x="5159764" y="3635364"/>
              <a:ext cx="328403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400" b="1" dirty="0"/>
                <a:t>YOLO-based lane detection system</a:t>
              </a:r>
              <a:endParaRPr lang="ko-KR" altLang="en-US" sz="1400" b="1" dirty="0"/>
            </a:p>
          </p:txBody>
        </p:sp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67CC90B8-D3FC-42EF-B10A-475B64CFF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65974" y="3960046"/>
              <a:ext cx="3685194" cy="2023797"/>
            </a:xfrm>
            <a:prstGeom prst="rect">
              <a:avLst/>
            </a:prstGeom>
          </p:spPr>
        </p:pic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DE24EFB-F354-4B48-AE3E-9124D3D53ACA}"/>
              </a:ext>
            </a:extLst>
          </p:cNvPr>
          <p:cNvGrpSpPr/>
          <p:nvPr/>
        </p:nvGrpSpPr>
        <p:grpSpPr>
          <a:xfrm>
            <a:off x="8116534" y="3735372"/>
            <a:ext cx="4635443" cy="2651868"/>
            <a:chOff x="8551168" y="3373754"/>
            <a:chExt cx="4635443" cy="2651868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BB16B64C-F936-4185-9E33-555D4CADD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55446" y="4028669"/>
              <a:ext cx="3536554" cy="1996953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57A41A5-2DB8-4CB3-A4DA-00F27C3E57CC}"/>
                </a:ext>
              </a:extLst>
            </p:cNvPr>
            <p:cNvSpPr txBox="1"/>
            <p:nvPr/>
          </p:nvSpPr>
          <p:spPr>
            <a:xfrm>
              <a:off x="8551168" y="3373754"/>
              <a:ext cx="463544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400" b="1" dirty="0"/>
                <a:t>Data Augmentation Techniques for Deep </a:t>
              </a:r>
            </a:p>
            <a:p>
              <a:r>
                <a:rPr lang="en-US" altLang="ko-KR" sz="1400" b="1" dirty="0"/>
                <a:t>Learning-Based Medical Image Analyses</a:t>
              </a:r>
              <a:endParaRPr lang="ko-KR" altLang="en-US" sz="1400" b="1" dirty="0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01E70AC8-5166-4FDB-A959-4849E19379C7}"/>
              </a:ext>
            </a:extLst>
          </p:cNvPr>
          <p:cNvSpPr txBox="1"/>
          <p:nvPr/>
        </p:nvSpPr>
        <p:spPr>
          <a:xfrm>
            <a:off x="4039195" y="1784811"/>
            <a:ext cx="7638168" cy="1527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>
                <a:ea typeface="BM HANNA Air OTF" panose="020B0600000101010101" pitchFamily="34" charset="-127"/>
              </a:rPr>
              <a:t>모두 파이썬 라이브러리로 입력된 이미지들을 증폭시켜 개수를 늘려준다</a:t>
            </a:r>
            <a:r>
              <a:rPr kumimoji="1" lang="en-US" altLang="ko-KR" dirty="0">
                <a:ea typeface="BM HANNA Air OTF" panose="020B0600000101010101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endParaRPr kumimoji="1" lang="en-US" altLang="ko-KR" sz="1050" b="1" dirty="0">
              <a:ea typeface="BM HANNA Air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b="1" dirty="0">
                <a:solidFill>
                  <a:srgbClr val="FF0000"/>
                </a:solidFill>
                <a:ea typeface="BM HANNA Air OTF" panose="020B0600000101010101" pitchFamily="34" charset="-127"/>
              </a:rPr>
              <a:t>고려 사항</a:t>
            </a:r>
            <a:r>
              <a:rPr kumimoji="1" lang="en-US" altLang="ko-KR" b="1" dirty="0">
                <a:solidFill>
                  <a:srgbClr val="FF0000"/>
                </a:solidFill>
                <a:ea typeface="BM HANNA Air OTF" panose="020B0600000101010101" pitchFamily="34" charset="-127"/>
              </a:rPr>
              <a:t>!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kumimoji="1" lang="ko-KR" altLang="en-US" b="1" dirty="0">
                <a:ea typeface="BM HANNA Air OTF" panose="020B0600000101010101" pitchFamily="34" charset="-127"/>
              </a:rPr>
              <a:t>변형된 이미지에 대한 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Bounding-Box </a:t>
            </a:r>
            <a:r>
              <a:rPr kumimoji="1" lang="ko-KR" altLang="en-US" b="1" dirty="0">
                <a:ea typeface="BM HANNA Air OTF" panose="020B0600000101010101" pitchFamily="34" charset="-127"/>
              </a:rPr>
              <a:t>좌표 값도 변경해야 한다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1962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167444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image augmentation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138307-8A7F-4752-87E9-B3125C4A4A10}"/>
              </a:ext>
            </a:extLst>
          </p:cNvPr>
          <p:cNvSpPr txBox="1"/>
          <p:nvPr/>
        </p:nvSpPr>
        <p:spPr>
          <a:xfrm>
            <a:off x="533888" y="1033226"/>
            <a:ext cx="9534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ea typeface="BM HANNA Air OTF" panose="020B0600000101010101" pitchFamily="34" charset="-127"/>
              </a:rPr>
              <a:t>Image augmentation </a:t>
            </a:r>
            <a:r>
              <a:rPr kumimoji="1" lang="ko-KR" altLang="en-US" sz="2400" b="1" dirty="0">
                <a:ea typeface="BM HANNA Air OTF" panose="020B0600000101010101" pitchFamily="34" charset="-127"/>
              </a:rPr>
              <a:t>단계에서 </a:t>
            </a:r>
            <a:r>
              <a:rPr kumimoji="1" lang="en-US" altLang="ko-KR" sz="2400" b="1" dirty="0" err="1">
                <a:ea typeface="BM HANNA Air OTF" panose="020B0600000101010101" pitchFamily="34" charset="-127"/>
              </a:rPr>
              <a:t>albumentations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 tool</a:t>
            </a:r>
            <a:r>
              <a:rPr kumimoji="1" lang="ko-KR" altLang="en-US" sz="2400" b="1" dirty="0">
                <a:ea typeface="BM HANNA Air OTF" panose="020B0600000101010101" pitchFamily="34" charset="-127"/>
              </a:rPr>
              <a:t> 사용 </a:t>
            </a:r>
            <a:r>
              <a:rPr kumimoji="1" lang="en-US" altLang="ko-KR" sz="2400" b="1" dirty="0">
                <a:ea typeface="BM HANNA Air OTF" panose="020B0600000101010101" pitchFamily="34" charset="-127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32DE2D-4C12-4399-9BDA-B06AE614D177}"/>
              </a:ext>
            </a:extLst>
          </p:cNvPr>
          <p:cNvSpPr txBox="1"/>
          <p:nvPr/>
        </p:nvSpPr>
        <p:spPr>
          <a:xfrm>
            <a:off x="1067777" y="1767245"/>
            <a:ext cx="4774757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dirty="0">
                <a:ea typeface="BM HANNA Air OTF" panose="020B0600000101010101" pitchFamily="34" charset="-127"/>
              </a:rPr>
              <a:t>다른 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augmentation </a:t>
            </a:r>
            <a:r>
              <a:rPr kumimoji="1" lang="ko-KR" altLang="en-US" b="1" dirty="0">
                <a:ea typeface="BM HANNA Air OTF" panose="020B0600000101010101" pitchFamily="34" charset="-127"/>
              </a:rPr>
              <a:t>툴보다 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2</a:t>
            </a:r>
            <a:r>
              <a:rPr kumimoji="1" lang="ko-KR" altLang="en-US" b="1" dirty="0">
                <a:ea typeface="BM HANNA Air OTF" panose="020B0600000101010101" pitchFamily="34" charset="-127"/>
              </a:rPr>
              <a:t>배 이상 빠른 속도를 보인다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endParaRPr kumimoji="1" lang="en-US" altLang="ko-KR" b="1" dirty="0">
              <a:ea typeface="BM HANNA Air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b="1" dirty="0">
                <a:ea typeface="BM HANNA Air OTF" panose="020B0600000101010101" pitchFamily="34" charset="-127"/>
              </a:rPr>
              <a:t>변경된 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Bounding-Box</a:t>
            </a:r>
            <a:r>
              <a:rPr kumimoji="1" lang="ko-KR" altLang="en-US" b="1" dirty="0">
                <a:ea typeface="BM HANNA Air OTF" panose="020B0600000101010101" pitchFamily="34" charset="-127"/>
              </a:rPr>
              <a:t>의 좌표를 계산하는 함수가 존재한다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. 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E53A828-9121-492F-BEAD-A7A5539A6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556" y="1509607"/>
            <a:ext cx="5111015" cy="41815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915E041-CA05-4FF2-8AB7-9494F1374449}"/>
              </a:ext>
            </a:extLst>
          </p:cNvPr>
          <p:cNvSpPr txBox="1"/>
          <p:nvPr/>
        </p:nvSpPr>
        <p:spPr>
          <a:xfrm>
            <a:off x="6516301" y="5694290"/>
            <a:ext cx="53474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i="0" dirty="0">
                <a:solidFill>
                  <a:srgbClr val="111111"/>
                </a:solidFill>
                <a:effectLst/>
                <a:latin typeface="Jeju Gothic"/>
              </a:rPr>
              <a:t>ImageNet</a:t>
            </a:r>
            <a:r>
              <a:rPr lang="ko-KR" altLang="en-US" sz="1600" i="0" dirty="0">
                <a:solidFill>
                  <a:srgbClr val="111111"/>
                </a:solidFill>
                <a:effectLst/>
                <a:latin typeface="Jeju Gothic"/>
              </a:rPr>
              <a:t>의 </a:t>
            </a:r>
            <a:r>
              <a:rPr lang="en-US" altLang="ko-KR" sz="1600" i="0" dirty="0">
                <a:solidFill>
                  <a:srgbClr val="111111"/>
                </a:solidFill>
                <a:effectLst/>
                <a:latin typeface="Jeju Gothic"/>
              </a:rPr>
              <a:t>validation set 2000</a:t>
            </a:r>
            <a:r>
              <a:rPr lang="ko-KR" altLang="en-US" sz="1600" i="0" dirty="0">
                <a:solidFill>
                  <a:srgbClr val="111111"/>
                </a:solidFill>
                <a:effectLst/>
                <a:latin typeface="Jeju Gothic"/>
              </a:rPr>
              <a:t>장에 대해 </a:t>
            </a:r>
            <a:r>
              <a:rPr lang="en-US" altLang="ko-KR" sz="1600" i="0" dirty="0">
                <a:solidFill>
                  <a:srgbClr val="111111"/>
                </a:solidFill>
                <a:effectLst/>
                <a:latin typeface="Jeju Gothic"/>
              </a:rPr>
              <a:t>Intel Xeon Platinum 8168 CPU</a:t>
            </a:r>
            <a:r>
              <a:rPr lang="ko-KR" altLang="en-US" sz="1600" i="0" dirty="0">
                <a:solidFill>
                  <a:srgbClr val="111111"/>
                </a:solidFill>
                <a:effectLst/>
                <a:latin typeface="Jeju Gothic"/>
              </a:rPr>
              <a:t>로 </a:t>
            </a:r>
            <a:r>
              <a:rPr lang="en-US" altLang="ko-KR" sz="1600" i="0" dirty="0">
                <a:solidFill>
                  <a:srgbClr val="111111"/>
                </a:solidFill>
                <a:effectLst/>
                <a:latin typeface="Jeju Gothic"/>
              </a:rPr>
              <a:t>test</a:t>
            </a:r>
            <a:r>
              <a:rPr lang="ko-KR" altLang="en-US" sz="1600" i="0" dirty="0">
                <a:solidFill>
                  <a:srgbClr val="111111"/>
                </a:solidFill>
                <a:effectLst/>
                <a:latin typeface="Jeju Gothic"/>
              </a:rPr>
              <a:t>한 결과이며 표의 값은 </a:t>
            </a:r>
            <a:r>
              <a:rPr lang="en-US" altLang="ko-KR" sz="1600" i="0" dirty="0">
                <a:solidFill>
                  <a:srgbClr val="111111"/>
                </a:solidFill>
                <a:effectLst/>
                <a:latin typeface="Jeju Gothic"/>
              </a:rPr>
              <a:t>single core</a:t>
            </a:r>
            <a:r>
              <a:rPr lang="ko-KR" altLang="en-US" sz="1600" i="0" dirty="0">
                <a:solidFill>
                  <a:srgbClr val="111111"/>
                </a:solidFill>
                <a:effectLst/>
                <a:latin typeface="Jeju Gothic"/>
              </a:rPr>
              <a:t>에서 초당 처리되는 </a:t>
            </a:r>
            <a:r>
              <a:rPr lang="en-US" altLang="ko-KR" sz="1600" i="0" dirty="0">
                <a:solidFill>
                  <a:srgbClr val="111111"/>
                </a:solidFill>
                <a:effectLst/>
                <a:latin typeface="Jeju Gothic"/>
              </a:rPr>
              <a:t>image</a:t>
            </a:r>
            <a:r>
              <a:rPr lang="ko-KR" altLang="en-US" sz="1600" i="0" dirty="0">
                <a:solidFill>
                  <a:srgbClr val="111111"/>
                </a:solidFill>
                <a:effectLst/>
                <a:latin typeface="Jeju Gothic"/>
              </a:rPr>
              <a:t>의 수이다</a:t>
            </a:r>
            <a:r>
              <a:rPr lang="en-US" altLang="ko-KR" sz="1600" i="0" dirty="0">
                <a:solidFill>
                  <a:srgbClr val="111111"/>
                </a:solidFill>
                <a:effectLst/>
                <a:latin typeface="Jeju Gothic"/>
              </a:rPr>
              <a:t>.</a:t>
            </a:r>
            <a:endParaRPr lang="ko-KR" altLang="en-US" sz="16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BACB4C1-EBBA-4BA7-8601-683214017BBD}"/>
              </a:ext>
            </a:extLst>
          </p:cNvPr>
          <p:cNvSpPr/>
          <p:nvPr/>
        </p:nvSpPr>
        <p:spPr>
          <a:xfrm>
            <a:off x="7844589" y="1503881"/>
            <a:ext cx="3878982" cy="4943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4DE1689F-1E0F-474F-924E-380382E7D066}"/>
              </a:ext>
            </a:extLst>
          </p:cNvPr>
          <p:cNvSpPr/>
          <p:nvPr/>
        </p:nvSpPr>
        <p:spPr>
          <a:xfrm rot="5400000">
            <a:off x="2906792" y="4223578"/>
            <a:ext cx="636571" cy="460154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0A8E6D-18E8-4D73-ADA4-23930636ADC7}"/>
              </a:ext>
            </a:extLst>
          </p:cNvPr>
          <p:cNvSpPr txBox="1"/>
          <p:nvPr/>
        </p:nvSpPr>
        <p:spPr>
          <a:xfrm>
            <a:off x="837698" y="4974383"/>
            <a:ext cx="5258302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dirty="0">
                <a:ea typeface="BM HANNA Air OTF" panose="020B0600000101010101" pitchFamily="34" charset="-127"/>
              </a:rPr>
              <a:t>높은 속도를 가지고 추가 작업을 통해 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Bounding-Box </a:t>
            </a:r>
            <a:r>
              <a:rPr kumimoji="1" lang="ko-KR" altLang="en-US" b="1" dirty="0">
                <a:ea typeface="BM HANNA Air OTF" panose="020B0600000101010101" pitchFamily="34" charset="-127"/>
              </a:rPr>
              <a:t>좌표를 계산하지 않아도 되는 장점이 있다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13455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모서리가 둥근 직사각형 46">
            <a:extLst>
              <a:ext uri="{FF2B5EF4-FFF2-40B4-BE49-F238E27FC236}">
                <a16:creationId xmlns:a16="http://schemas.microsoft.com/office/drawing/2014/main" id="{4DD9AEBA-6306-F24F-A9AD-26F5603B85A5}"/>
              </a:ext>
            </a:extLst>
          </p:cNvPr>
          <p:cNvSpPr/>
          <p:nvPr/>
        </p:nvSpPr>
        <p:spPr>
          <a:xfrm>
            <a:off x="333469" y="237631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5400" kern="0" dirty="0">
              <a:solidFill>
                <a:prstClr val="white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57E3B682-8871-421E-B8AE-3B3A10E66D4C}"/>
              </a:ext>
            </a:extLst>
          </p:cNvPr>
          <p:cNvSpPr/>
          <p:nvPr/>
        </p:nvSpPr>
        <p:spPr>
          <a:xfrm flipV="1">
            <a:off x="1320800" y="3629536"/>
            <a:ext cx="9696556" cy="4571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D1C169F-10E9-4EB2-943E-2333A045289A}"/>
              </a:ext>
            </a:extLst>
          </p:cNvPr>
          <p:cNvGrpSpPr/>
          <p:nvPr/>
        </p:nvGrpSpPr>
        <p:grpSpPr>
          <a:xfrm>
            <a:off x="1796013" y="2589215"/>
            <a:ext cx="2001614" cy="1525798"/>
            <a:chOff x="2190649" y="2589215"/>
            <a:chExt cx="2001614" cy="1525798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3C3C500E-791C-1C46-8042-B81835CD0BC4}"/>
                </a:ext>
              </a:extLst>
            </p:cNvPr>
            <p:cNvSpPr/>
            <p:nvPr/>
          </p:nvSpPr>
          <p:spPr>
            <a:xfrm>
              <a:off x="2190649" y="2589215"/>
              <a:ext cx="2001614" cy="4542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ko-KR" altLang="en-US" sz="1800" b="1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개발 과정 구체화</a:t>
              </a:r>
              <a:endParaRPr kumimoji="1" lang="en-US" altLang="ko-KR" sz="1800" b="1" dirty="0">
                <a:latin typeface="BM HANNA Air OTF" panose="020B0600000101010101" pitchFamily="34" charset="-127"/>
                <a:ea typeface="BM HANNA Air OTF" panose="020B0600000101010101" pitchFamily="34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06DBC5C-5717-664E-945C-297D042AD259}"/>
                </a:ext>
              </a:extLst>
            </p:cNvPr>
            <p:cNvGrpSpPr/>
            <p:nvPr/>
          </p:nvGrpSpPr>
          <p:grpSpPr>
            <a:xfrm>
              <a:off x="2695920" y="3167667"/>
              <a:ext cx="955040" cy="947346"/>
              <a:chOff x="3639197" y="3182227"/>
              <a:chExt cx="955040" cy="947346"/>
            </a:xfrm>
          </p:grpSpPr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9BFCF0AD-49F9-6444-9D74-0D426A2F15D9}"/>
                  </a:ext>
                </a:extLst>
              </p:cNvPr>
              <p:cNvGrpSpPr/>
              <p:nvPr/>
            </p:nvGrpSpPr>
            <p:grpSpPr>
              <a:xfrm>
                <a:off x="3639197" y="3182227"/>
                <a:ext cx="955040" cy="947346"/>
                <a:chOff x="1290883" y="1981384"/>
                <a:chExt cx="834663" cy="834663"/>
              </a:xfrm>
            </p:grpSpPr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F829EB8E-942A-E34D-850B-D8AACD7E3CBE}"/>
                    </a:ext>
                  </a:extLst>
                </p:cNvPr>
                <p:cNvSpPr/>
                <p:nvPr/>
              </p:nvSpPr>
              <p:spPr>
                <a:xfrm>
                  <a:off x="1290883" y="1981384"/>
                  <a:ext cx="834663" cy="834663"/>
                </a:xfrm>
                <a:prstGeom prst="ellipse">
                  <a:avLst/>
                </a:prstGeom>
                <a:solidFill>
                  <a:schemeClr val="bg1"/>
                </a:solidFill>
                <a:ln w="19050">
                  <a:solidFill>
                    <a:srgbClr val="68727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b="1" dirty="0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37" name="Group 19">
                  <a:extLst>
                    <a:ext uri="{FF2B5EF4-FFF2-40B4-BE49-F238E27FC236}">
                      <a16:creationId xmlns:a16="http://schemas.microsoft.com/office/drawing/2014/main" id="{08B7F4F7-2C5F-F644-B178-C117E8686B23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1468545" y="2161265"/>
                  <a:ext cx="390672" cy="440653"/>
                  <a:chOff x="2377" y="2856"/>
                  <a:chExt cx="1532" cy="1728"/>
                </a:xfrm>
              </p:grpSpPr>
              <p:sp>
                <p:nvSpPr>
                  <p:cNvPr id="41" name="Freeform 23">
                    <a:extLst>
                      <a:ext uri="{FF2B5EF4-FFF2-40B4-BE49-F238E27FC236}">
                        <a16:creationId xmlns:a16="http://schemas.microsoft.com/office/drawing/2014/main" id="{0F6B177D-FA7F-494E-917A-184080CEF8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16" y="3696"/>
                    <a:ext cx="253" cy="287"/>
                  </a:xfrm>
                  <a:custGeom>
                    <a:avLst/>
                    <a:gdLst>
                      <a:gd name="T0" fmla="*/ 0 w 1265"/>
                      <a:gd name="T1" fmla="*/ 368 h 1435"/>
                      <a:gd name="T2" fmla="*/ 719 w 1265"/>
                      <a:gd name="T3" fmla="*/ 0 h 1435"/>
                      <a:gd name="T4" fmla="*/ 1265 w 1265"/>
                      <a:gd name="T5" fmla="*/ 1067 h 1435"/>
                      <a:gd name="T6" fmla="*/ 545 w 1265"/>
                      <a:gd name="T7" fmla="*/ 1435 h 1435"/>
                      <a:gd name="T8" fmla="*/ 0 w 1265"/>
                      <a:gd name="T9" fmla="*/ 368 h 14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65" h="1435">
                        <a:moveTo>
                          <a:pt x="0" y="368"/>
                        </a:moveTo>
                        <a:lnTo>
                          <a:pt x="719" y="0"/>
                        </a:lnTo>
                        <a:lnTo>
                          <a:pt x="1265" y="1067"/>
                        </a:lnTo>
                        <a:lnTo>
                          <a:pt x="545" y="1435"/>
                        </a:lnTo>
                        <a:lnTo>
                          <a:pt x="0" y="36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42" name="Freeform 24">
                    <a:extLst>
                      <a:ext uri="{FF2B5EF4-FFF2-40B4-BE49-F238E27FC236}">
                        <a16:creationId xmlns:a16="http://schemas.microsoft.com/office/drawing/2014/main" id="{563196D6-334E-3B49-879F-8B37681684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1" y="2856"/>
                    <a:ext cx="1018" cy="1019"/>
                  </a:xfrm>
                  <a:custGeom>
                    <a:avLst/>
                    <a:gdLst>
                      <a:gd name="T0" fmla="*/ 1330 w 5091"/>
                      <a:gd name="T1" fmla="*/ 310 h 5097"/>
                      <a:gd name="T2" fmla="*/ 1005 w 5091"/>
                      <a:gd name="T3" fmla="*/ 520 h 5097"/>
                      <a:gd name="T4" fmla="*/ 722 w 5091"/>
                      <a:gd name="T5" fmla="*/ 771 h 5097"/>
                      <a:gd name="T6" fmla="*/ 483 w 5091"/>
                      <a:gd name="T7" fmla="*/ 1056 h 5097"/>
                      <a:gd name="T8" fmla="*/ 290 w 5091"/>
                      <a:gd name="T9" fmla="*/ 1370 h 5097"/>
                      <a:gd name="T10" fmla="*/ 144 w 5091"/>
                      <a:gd name="T11" fmla="*/ 1706 h 5097"/>
                      <a:gd name="T12" fmla="*/ 48 w 5091"/>
                      <a:gd name="T13" fmla="*/ 2060 h 5097"/>
                      <a:gd name="T14" fmla="*/ 3 w 5091"/>
                      <a:gd name="T15" fmla="*/ 2425 h 5097"/>
                      <a:gd name="T16" fmla="*/ 12 w 5091"/>
                      <a:gd name="T17" fmla="*/ 2796 h 5097"/>
                      <a:gd name="T18" fmla="*/ 73 w 5091"/>
                      <a:gd name="T19" fmla="*/ 3166 h 5097"/>
                      <a:gd name="T20" fmla="*/ 193 w 5091"/>
                      <a:gd name="T21" fmla="*/ 3531 h 5097"/>
                      <a:gd name="T22" fmla="*/ 273 w 5091"/>
                      <a:gd name="T23" fmla="*/ 3708 h 5097"/>
                      <a:gd name="T24" fmla="*/ 439 w 5091"/>
                      <a:gd name="T25" fmla="*/ 3989 h 5097"/>
                      <a:gd name="T26" fmla="*/ 677 w 5091"/>
                      <a:gd name="T27" fmla="*/ 4285 h 5097"/>
                      <a:gd name="T28" fmla="*/ 952 w 5091"/>
                      <a:gd name="T29" fmla="*/ 4540 h 5097"/>
                      <a:gd name="T30" fmla="*/ 1256 w 5091"/>
                      <a:gd name="T31" fmla="*/ 4749 h 5097"/>
                      <a:gd name="T32" fmla="*/ 1585 w 5091"/>
                      <a:gd name="T33" fmla="*/ 4910 h 5097"/>
                      <a:gd name="T34" fmla="*/ 1935 w 5091"/>
                      <a:gd name="T35" fmla="*/ 5023 h 5097"/>
                      <a:gd name="T36" fmla="*/ 2296 w 5091"/>
                      <a:gd name="T37" fmla="*/ 5084 h 5097"/>
                      <a:gd name="T38" fmla="*/ 2666 w 5091"/>
                      <a:gd name="T39" fmla="*/ 5095 h 5097"/>
                      <a:gd name="T40" fmla="*/ 3038 w 5091"/>
                      <a:gd name="T41" fmla="*/ 5051 h 5097"/>
                      <a:gd name="T42" fmla="*/ 3405 w 5091"/>
                      <a:gd name="T43" fmla="*/ 4950 h 5097"/>
                      <a:gd name="T44" fmla="*/ 3703 w 5091"/>
                      <a:gd name="T45" fmla="*/ 4824 h 5097"/>
                      <a:gd name="T46" fmla="*/ 3874 w 5091"/>
                      <a:gd name="T47" fmla="*/ 4728 h 5097"/>
                      <a:gd name="T48" fmla="*/ 4186 w 5091"/>
                      <a:gd name="T49" fmla="*/ 4504 h 5097"/>
                      <a:gd name="T50" fmla="*/ 4454 w 5091"/>
                      <a:gd name="T51" fmla="*/ 4242 h 5097"/>
                      <a:gd name="T52" fmla="*/ 4678 w 5091"/>
                      <a:gd name="T53" fmla="*/ 3946 h 5097"/>
                      <a:gd name="T54" fmla="*/ 4856 w 5091"/>
                      <a:gd name="T55" fmla="*/ 3624 h 5097"/>
                      <a:gd name="T56" fmla="*/ 4985 w 5091"/>
                      <a:gd name="T57" fmla="*/ 3281 h 5097"/>
                      <a:gd name="T58" fmla="*/ 5064 w 5091"/>
                      <a:gd name="T59" fmla="*/ 2922 h 5097"/>
                      <a:gd name="T60" fmla="*/ 5091 w 5091"/>
                      <a:gd name="T61" fmla="*/ 2555 h 5097"/>
                      <a:gd name="T62" fmla="*/ 5066 w 5091"/>
                      <a:gd name="T63" fmla="*/ 2184 h 5097"/>
                      <a:gd name="T64" fmla="*/ 4985 w 5091"/>
                      <a:gd name="T65" fmla="*/ 1815 h 5097"/>
                      <a:gd name="T66" fmla="*/ 4848 w 5091"/>
                      <a:gd name="T67" fmla="*/ 1453 h 5097"/>
                      <a:gd name="T68" fmla="*/ 4787 w 5091"/>
                      <a:gd name="T69" fmla="*/ 1336 h 5097"/>
                      <a:gd name="T70" fmla="*/ 4574 w 5091"/>
                      <a:gd name="T71" fmla="*/ 1010 h 5097"/>
                      <a:gd name="T72" fmla="*/ 4321 w 5091"/>
                      <a:gd name="T73" fmla="*/ 727 h 5097"/>
                      <a:gd name="T74" fmla="*/ 4033 w 5091"/>
                      <a:gd name="T75" fmla="*/ 486 h 5097"/>
                      <a:gd name="T76" fmla="*/ 3718 w 5091"/>
                      <a:gd name="T77" fmla="*/ 292 h 5097"/>
                      <a:gd name="T78" fmla="*/ 3381 w 5091"/>
                      <a:gd name="T79" fmla="*/ 145 h 5097"/>
                      <a:gd name="T80" fmla="*/ 3027 w 5091"/>
                      <a:gd name="T81" fmla="*/ 48 h 5097"/>
                      <a:gd name="T82" fmla="*/ 2663 w 5091"/>
                      <a:gd name="T83" fmla="*/ 3 h 5097"/>
                      <a:gd name="T84" fmla="*/ 2294 w 5091"/>
                      <a:gd name="T85" fmla="*/ 12 h 5097"/>
                      <a:gd name="T86" fmla="*/ 1926 w 5091"/>
                      <a:gd name="T87" fmla="*/ 75 h 5097"/>
                      <a:gd name="T88" fmla="*/ 1565 w 5091"/>
                      <a:gd name="T89" fmla="*/ 197 h 50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5091" h="5097">
                        <a:moveTo>
                          <a:pt x="1389" y="279"/>
                        </a:moveTo>
                        <a:lnTo>
                          <a:pt x="1389" y="279"/>
                        </a:lnTo>
                        <a:lnTo>
                          <a:pt x="1330" y="310"/>
                        </a:lnTo>
                        <a:lnTo>
                          <a:pt x="1217" y="375"/>
                        </a:lnTo>
                        <a:lnTo>
                          <a:pt x="1109" y="445"/>
                        </a:lnTo>
                        <a:lnTo>
                          <a:pt x="1005" y="520"/>
                        </a:lnTo>
                        <a:lnTo>
                          <a:pt x="906" y="599"/>
                        </a:lnTo>
                        <a:lnTo>
                          <a:pt x="812" y="683"/>
                        </a:lnTo>
                        <a:lnTo>
                          <a:pt x="722" y="771"/>
                        </a:lnTo>
                        <a:lnTo>
                          <a:pt x="637" y="862"/>
                        </a:lnTo>
                        <a:lnTo>
                          <a:pt x="557" y="957"/>
                        </a:lnTo>
                        <a:lnTo>
                          <a:pt x="483" y="1056"/>
                        </a:lnTo>
                        <a:lnTo>
                          <a:pt x="413" y="1157"/>
                        </a:lnTo>
                        <a:lnTo>
                          <a:pt x="349" y="1262"/>
                        </a:lnTo>
                        <a:lnTo>
                          <a:pt x="290" y="1370"/>
                        </a:lnTo>
                        <a:lnTo>
                          <a:pt x="236" y="1479"/>
                        </a:lnTo>
                        <a:lnTo>
                          <a:pt x="187" y="1591"/>
                        </a:lnTo>
                        <a:lnTo>
                          <a:pt x="144" y="1706"/>
                        </a:lnTo>
                        <a:lnTo>
                          <a:pt x="107" y="1822"/>
                        </a:lnTo>
                        <a:lnTo>
                          <a:pt x="75" y="1940"/>
                        </a:lnTo>
                        <a:lnTo>
                          <a:pt x="48" y="2060"/>
                        </a:lnTo>
                        <a:lnTo>
                          <a:pt x="27" y="2181"/>
                        </a:lnTo>
                        <a:lnTo>
                          <a:pt x="13" y="2302"/>
                        </a:lnTo>
                        <a:lnTo>
                          <a:pt x="3" y="2425"/>
                        </a:lnTo>
                        <a:lnTo>
                          <a:pt x="0" y="2548"/>
                        </a:lnTo>
                        <a:lnTo>
                          <a:pt x="3" y="2671"/>
                        </a:lnTo>
                        <a:lnTo>
                          <a:pt x="12" y="2796"/>
                        </a:lnTo>
                        <a:lnTo>
                          <a:pt x="26" y="2919"/>
                        </a:lnTo>
                        <a:lnTo>
                          <a:pt x="47" y="3042"/>
                        </a:lnTo>
                        <a:lnTo>
                          <a:pt x="73" y="3166"/>
                        </a:lnTo>
                        <a:lnTo>
                          <a:pt x="107" y="3288"/>
                        </a:lnTo>
                        <a:lnTo>
                          <a:pt x="147" y="3410"/>
                        </a:lnTo>
                        <a:lnTo>
                          <a:pt x="193" y="3531"/>
                        </a:lnTo>
                        <a:lnTo>
                          <a:pt x="245" y="3650"/>
                        </a:lnTo>
                        <a:lnTo>
                          <a:pt x="273" y="3708"/>
                        </a:lnTo>
                        <a:lnTo>
                          <a:pt x="273" y="3708"/>
                        </a:lnTo>
                        <a:lnTo>
                          <a:pt x="303" y="3767"/>
                        </a:lnTo>
                        <a:lnTo>
                          <a:pt x="369" y="3880"/>
                        </a:lnTo>
                        <a:lnTo>
                          <a:pt x="439" y="3989"/>
                        </a:lnTo>
                        <a:lnTo>
                          <a:pt x="515" y="4092"/>
                        </a:lnTo>
                        <a:lnTo>
                          <a:pt x="593" y="4191"/>
                        </a:lnTo>
                        <a:lnTo>
                          <a:pt x="677" y="4285"/>
                        </a:lnTo>
                        <a:lnTo>
                          <a:pt x="765" y="4375"/>
                        </a:lnTo>
                        <a:lnTo>
                          <a:pt x="857" y="4460"/>
                        </a:lnTo>
                        <a:lnTo>
                          <a:pt x="952" y="4540"/>
                        </a:lnTo>
                        <a:lnTo>
                          <a:pt x="1050" y="4615"/>
                        </a:lnTo>
                        <a:lnTo>
                          <a:pt x="1151" y="4684"/>
                        </a:lnTo>
                        <a:lnTo>
                          <a:pt x="1256" y="4749"/>
                        </a:lnTo>
                        <a:lnTo>
                          <a:pt x="1364" y="4807"/>
                        </a:lnTo>
                        <a:lnTo>
                          <a:pt x="1473" y="4862"/>
                        </a:lnTo>
                        <a:lnTo>
                          <a:pt x="1585" y="4910"/>
                        </a:lnTo>
                        <a:lnTo>
                          <a:pt x="1700" y="4952"/>
                        </a:lnTo>
                        <a:lnTo>
                          <a:pt x="1816" y="4990"/>
                        </a:lnTo>
                        <a:lnTo>
                          <a:pt x="1935" y="5023"/>
                        </a:lnTo>
                        <a:lnTo>
                          <a:pt x="2054" y="5049"/>
                        </a:lnTo>
                        <a:lnTo>
                          <a:pt x="2175" y="5070"/>
                        </a:lnTo>
                        <a:lnTo>
                          <a:pt x="2296" y="5084"/>
                        </a:lnTo>
                        <a:lnTo>
                          <a:pt x="2419" y="5094"/>
                        </a:lnTo>
                        <a:lnTo>
                          <a:pt x="2542" y="5097"/>
                        </a:lnTo>
                        <a:lnTo>
                          <a:pt x="2666" y="5095"/>
                        </a:lnTo>
                        <a:lnTo>
                          <a:pt x="2790" y="5085"/>
                        </a:lnTo>
                        <a:lnTo>
                          <a:pt x="2913" y="5071"/>
                        </a:lnTo>
                        <a:lnTo>
                          <a:pt x="3038" y="5051"/>
                        </a:lnTo>
                        <a:lnTo>
                          <a:pt x="3160" y="5024"/>
                        </a:lnTo>
                        <a:lnTo>
                          <a:pt x="3283" y="4990"/>
                        </a:lnTo>
                        <a:lnTo>
                          <a:pt x="3405" y="4950"/>
                        </a:lnTo>
                        <a:lnTo>
                          <a:pt x="3525" y="4904"/>
                        </a:lnTo>
                        <a:lnTo>
                          <a:pt x="3644" y="4852"/>
                        </a:lnTo>
                        <a:lnTo>
                          <a:pt x="3703" y="4824"/>
                        </a:lnTo>
                        <a:lnTo>
                          <a:pt x="3703" y="4824"/>
                        </a:lnTo>
                        <a:lnTo>
                          <a:pt x="3761" y="4794"/>
                        </a:lnTo>
                        <a:lnTo>
                          <a:pt x="3874" y="4728"/>
                        </a:lnTo>
                        <a:lnTo>
                          <a:pt x="3983" y="4658"/>
                        </a:lnTo>
                        <a:lnTo>
                          <a:pt x="4087" y="4583"/>
                        </a:lnTo>
                        <a:lnTo>
                          <a:pt x="4186" y="4504"/>
                        </a:lnTo>
                        <a:lnTo>
                          <a:pt x="4281" y="4420"/>
                        </a:lnTo>
                        <a:lnTo>
                          <a:pt x="4370" y="4333"/>
                        </a:lnTo>
                        <a:lnTo>
                          <a:pt x="4454" y="4242"/>
                        </a:lnTo>
                        <a:lnTo>
                          <a:pt x="4534" y="4146"/>
                        </a:lnTo>
                        <a:lnTo>
                          <a:pt x="4609" y="4047"/>
                        </a:lnTo>
                        <a:lnTo>
                          <a:pt x="4678" y="3946"/>
                        </a:lnTo>
                        <a:lnTo>
                          <a:pt x="4743" y="3841"/>
                        </a:lnTo>
                        <a:lnTo>
                          <a:pt x="4802" y="3733"/>
                        </a:lnTo>
                        <a:lnTo>
                          <a:pt x="4856" y="3624"/>
                        </a:lnTo>
                        <a:lnTo>
                          <a:pt x="4904" y="3512"/>
                        </a:lnTo>
                        <a:lnTo>
                          <a:pt x="4947" y="3397"/>
                        </a:lnTo>
                        <a:lnTo>
                          <a:pt x="4985" y="3281"/>
                        </a:lnTo>
                        <a:lnTo>
                          <a:pt x="5017" y="3163"/>
                        </a:lnTo>
                        <a:lnTo>
                          <a:pt x="5043" y="3043"/>
                        </a:lnTo>
                        <a:lnTo>
                          <a:pt x="5064" y="2922"/>
                        </a:lnTo>
                        <a:lnTo>
                          <a:pt x="5079" y="2801"/>
                        </a:lnTo>
                        <a:lnTo>
                          <a:pt x="5088" y="2679"/>
                        </a:lnTo>
                        <a:lnTo>
                          <a:pt x="5091" y="2555"/>
                        </a:lnTo>
                        <a:lnTo>
                          <a:pt x="5089" y="2432"/>
                        </a:lnTo>
                        <a:lnTo>
                          <a:pt x="5081" y="2307"/>
                        </a:lnTo>
                        <a:lnTo>
                          <a:pt x="5066" y="2184"/>
                        </a:lnTo>
                        <a:lnTo>
                          <a:pt x="5045" y="2061"/>
                        </a:lnTo>
                        <a:lnTo>
                          <a:pt x="5018" y="1937"/>
                        </a:lnTo>
                        <a:lnTo>
                          <a:pt x="4985" y="1815"/>
                        </a:lnTo>
                        <a:lnTo>
                          <a:pt x="4946" y="1693"/>
                        </a:lnTo>
                        <a:lnTo>
                          <a:pt x="4900" y="1572"/>
                        </a:lnTo>
                        <a:lnTo>
                          <a:pt x="4848" y="1453"/>
                        </a:lnTo>
                        <a:lnTo>
                          <a:pt x="4818" y="1395"/>
                        </a:lnTo>
                        <a:lnTo>
                          <a:pt x="4818" y="1395"/>
                        </a:lnTo>
                        <a:lnTo>
                          <a:pt x="4787" y="1336"/>
                        </a:lnTo>
                        <a:lnTo>
                          <a:pt x="4721" y="1223"/>
                        </a:lnTo>
                        <a:lnTo>
                          <a:pt x="4649" y="1115"/>
                        </a:lnTo>
                        <a:lnTo>
                          <a:pt x="4574" y="1010"/>
                        </a:lnTo>
                        <a:lnTo>
                          <a:pt x="4493" y="911"/>
                        </a:lnTo>
                        <a:lnTo>
                          <a:pt x="4408" y="817"/>
                        </a:lnTo>
                        <a:lnTo>
                          <a:pt x="4321" y="727"/>
                        </a:lnTo>
                        <a:lnTo>
                          <a:pt x="4229" y="641"/>
                        </a:lnTo>
                        <a:lnTo>
                          <a:pt x="4132" y="561"/>
                        </a:lnTo>
                        <a:lnTo>
                          <a:pt x="4033" y="486"/>
                        </a:lnTo>
                        <a:lnTo>
                          <a:pt x="3931" y="416"/>
                        </a:lnTo>
                        <a:lnTo>
                          <a:pt x="3826" y="351"/>
                        </a:lnTo>
                        <a:lnTo>
                          <a:pt x="3718" y="292"/>
                        </a:lnTo>
                        <a:lnTo>
                          <a:pt x="3609" y="237"/>
                        </a:lnTo>
                        <a:lnTo>
                          <a:pt x="3496" y="189"/>
                        </a:lnTo>
                        <a:lnTo>
                          <a:pt x="3381" y="145"/>
                        </a:lnTo>
                        <a:lnTo>
                          <a:pt x="3265" y="108"/>
                        </a:lnTo>
                        <a:lnTo>
                          <a:pt x="3146" y="75"/>
                        </a:lnTo>
                        <a:lnTo>
                          <a:pt x="3027" y="48"/>
                        </a:lnTo>
                        <a:lnTo>
                          <a:pt x="2907" y="27"/>
                        </a:lnTo>
                        <a:lnTo>
                          <a:pt x="2786" y="13"/>
                        </a:lnTo>
                        <a:lnTo>
                          <a:pt x="2663" y="3"/>
                        </a:lnTo>
                        <a:lnTo>
                          <a:pt x="2541" y="0"/>
                        </a:lnTo>
                        <a:lnTo>
                          <a:pt x="2418" y="3"/>
                        </a:lnTo>
                        <a:lnTo>
                          <a:pt x="2294" y="12"/>
                        </a:lnTo>
                        <a:lnTo>
                          <a:pt x="2171" y="26"/>
                        </a:lnTo>
                        <a:lnTo>
                          <a:pt x="2049" y="48"/>
                        </a:lnTo>
                        <a:lnTo>
                          <a:pt x="1926" y="75"/>
                        </a:lnTo>
                        <a:lnTo>
                          <a:pt x="1805" y="109"/>
                        </a:lnTo>
                        <a:lnTo>
                          <a:pt x="1685" y="150"/>
                        </a:lnTo>
                        <a:lnTo>
                          <a:pt x="1565" y="197"/>
                        </a:lnTo>
                        <a:lnTo>
                          <a:pt x="1447" y="250"/>
                        </a:lnTo>
                        <a:lnTo>
                          <a:pt x="1389" y="279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44" name="Freeform 26">
                    <a:extLst>
                      <a:ext uri="{FF2B5EF4-FFF2-40B4-BE49-F238E27FC236}">
                        <a16:creationId xmlns:a16="http://schemas.microsoft.com/office/drawing/2014/main" id="{4A823ADF-F03D-7B43-8ED4-6445EF700C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1" y="3241"/>
                    <a:ext cx="550" cy="521"/>
                  </a:xfrm>
                  <a:custGeom>
                    <a:avLst/>
                    <a:gdLst>
                      <a:gd name="T0" fmla="*/ 100 w 2749"/>
                      <a:gd name="T1" fmla="*/ 0 h 2606"/>
                      <a:gd name="T2" fmla="*/ 72 w 2749"/>
                      <a:gd name="T3" fmla="*/ 91 h 2606"/>
                      <a:gd name="T4" fmla="*/ 30 w 2749"/>
                      <a:gd name="T5" fmla="*/ 279 h 2606"/>
                      <a:gd name="T6" fmla="*/ 6 w 2749"/>
                      <a:gd name="T7" fmla="*/ 469 h 2606"/>
                      <a:gd name="T8" fmla="*/ 0 w 2749"/>
                      <a:gd name="T9" fmla="*/ 663 h 2606"/>
                      <a:gd name="T10" fmla="*/ 12 w 2749"/>
                      <a:gd name="T11" fmla="*/ 856 h 2606"/>
                      <a:gd name="T12" fmla="*/ 34 w 2749"/>
                      <a:gd name="T13" fmla="*/ 1000 h 2606"/>
                      <a:gd name="T14" fmla="*/ 55 w 2749"/>
                      <a:gd name="T15" fmla="*/ 1096 h 2606"/>
                      <a:gd name="T16" fmla="*/ 80 w 2749"/>
                      <a:gd name="T17" fmla="*/ 1192 h 2606"/>
                      <a:gd name="T18" fmla="*/ 111 w 2749"/>
                      <a:gd name="T19" fmla="*/ 1287 h 2606"/>
                      <a:gd name="T20" fmla="*/ 147 w 2749"/>
                      <a:gd name="T21" fmla="*/ 1380 h 2606"/>
                      <a:gd name="T22" fmla="*/ 188 w 2749"/>
                      <a:gd name="T23" fmla="*/ 1473 h 2606"/>
                      <a:gd name="T24" fmla="*/ 211 w 2749"/>
                      <a:gd name="T25" fmla="*/ 1519 h 2606"/>
                      <a:gd name="T26" fmla="*/ 245 w 2749"/>
                      <a:gd name="T27" fmla="*/ 1581 h 2606"/>
                      <a:gd name="T28" fmla="*/ 317 w 2749"/>
                      <a:gd name="T29" fmla="*/ 1701 h 2606"/>
                      <a:gd name="T30" fmla="*/ 398 w 2749"/>
                      <a:gd name="T31" fmla="*/ 1814 h 2606"/>
                      <a:gd name="T32" fmla="*/ 483 w 2749"/>
                      <a:gd name="T33" fmla="*/ 1920 h 2606"/>
                      <a:gd name="T34" fmla="*/ 576 w 2749"/>
                      <a:gd name="T35" fmla="*/ 2021 h 2606"/>
                      <a:gd name="T36" fmla="*/ 675 w 2749"/>
                      <a:gd name="T37" fmla="*/ 2114 h 2606"/>
                      <a:gd name="T38" fmla="*/ 779 w 2749"/>
                      <a:gd name="T39" fmla="*/ 2199 h 2606"/>
                      <a:gd name="T40" fmla="*/ 888 w 2749"/>
                      <a:gd name="T41" fmla="*/ 2277 h 2606"/>
                      <a:gd name="T42" fmla="*/ 1003 w 2749"/>
                      <a:gd name="T43" fmla="*/ 2348 h 2606"/>
                      <a:gd name="T44" fmla="*/ 1121 w 2749"/>
                      <a:gd name="T45" fmla="*/ 2411 h 2606"/>
                      <a:gd name="T46" fmla="*/ 1244 w 2749"/>
                      <a:gd name="T47" fmla="*/ 2465 h 2606"/>
                      <a:gd name="T48" fmla="*/ 1372 w 2749"/>
                      <a:gd name="T49" fmla="*/ 2511 h 2606"/>
                      <a:gd name="T50" fmla="*/ 1503 w 2749"/>
                      <a:gd name="T51" fmla="*/ 2548 h 2606"/>
                      <a:gd name="T52" fmla="*/ 1635 w 2749"/>
                      <a:gd name="T53" fmla="*/ 2577 h 2606"/>
                      <a:gd name="T54" fmla="*/ 1772 w 2749"/>
                      <a:gd name="T55" fmla="*/ 2596 h 2606"/>
                      <a:gd name="T56" fmla="*/ 1912 w 2749"/>
                      <a:gd name="T57" fmla="*/ 2605 h 2606"/>
                      <a:gd name="T58" fmla="*/ 1982 w 2749"/>
                      <a:gd name="T59" fmla="*/ 2606 h 2606"/>
                      <a:gd name="T60" fmla="*/ 2032 w 2749"/>
                      <a:gd name="T61" fmla="*/ 2605 h 2606"/>
                      <a:gd name="T62" fmla="*/ 2130 w 2749"/>
                      <a:gd name="T63" fmla="*/ 2600 h 2606"/>
                      <a:gd name="T64" fmla="*/ 2275 w 2749"/>
                      <a:gd name="T65" fmla="*/ 2584 h 2606"/>
                      <a:gd name="T66" fmla="*/ 2466 w 2749"/>
                      <a:gd name="T67" fmla="*/ 2544 h 2606"/>
                      <a:gd name="T68" fmla="*/ 2655 w 2749"/>
                      <a:gd name="T69" fmla="*/ 2488 h 2606"/>
                      <a:gd name="T70" fmla="*/ 2749 w 2749"/>
                      <a:gd name="T71" fmla="*/ 2452 h 2606"/>
                      <a:gd name="T72" fmla="*/ 2749 w 2749"/>
                      <a:gd name="T73" fmla="*/ 0 h 2606"/>
                      <a:gd name="T74" fmla="*/ 100 w 2749"/>
                      <a:gd name="T75" fmla="*/ 0 h 26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2749" h="2606">
                        <a:moveTo>
                          <a:pt x="100" y="0"/>
                        </a:moveTo>
                        <a:lnTo>
                          <a:pt x="72" y="91"/>
                        </a:lnTo>
                        <a:lnTo>
                          <a:pt x="30" y="279"/>
                        </a:lnTo>
                        <a:lnTo>
                          <a:pt x="6" y="469"/>
                        </a:lnTo>
                        <a:lnTo>
                          <a:pt x="0" y="663"/>
                        </a:lnTo>
                        <a:lnTo>
                          <a:pt x="12" y="856"/>
                        </a:lnTo>
                        <a:lnTo>
                          <a:pt x="34" y="1000"/>
                        </a:lnTo>
                        <a:lnTo>
                          <a:pt x="55" y="1096"/>
                        </a:lnTo>
                        <a:lnTo>
                          <a:pt x="80" y="1192"/>
                        </a:lnTo>
                        <a:lnTo>
                          <a:pt x="111" y="1287"/>
                        </a:lnTo>
                        <a:lnTo>
                          <a:pt x="147" y="1380"/>
                        </a:lnTo>
                        <a:lnTo>
                          <a:pt x="188" y="1473"/>
                        </a:lnTo>
                        <a:lnTo>
                          <a:pt x="211" y="1519"/>
                        </a:lnTo>
                        <a:lnTo>
                          <a:pt x="245" y="1581"/>
                        </a:lnTo>
                        <a:lnTo>
                          <a:pt x="317" y="1701"/>
                        </a:lnTo>
                        <a:lnTo>
                          <a:pt x="398" y="1814"/>
                        </a:lnTo>
                        <a:lnTo>
                          <a:pt x="483" y="1920"/>
                        </a:lnTo>
                        <a:lnTo>
                          <a:pt x="576" y="2021"/>
                        </a:lnTo>
                        <a:lnTo>
                          <a:pt x="675" y="2114"/>
                        </a:lnTo>
                        <a:lnTo>
                          <a:pt x="779" y="2199"/>
                        </a:lnTo>
                        <a:lnTo>
                          <a:pt x="888" y="2277"/>
                        </a:lnTo>
                        <a:lnTo>
                          <a:pt x="1003" y="2348"/>
                        </a:lnTo>
                        <a:lnTo>
                          <a:pt x="1121" y="2411"/>
                        </a:lnTo>
                        <a:lnTo>
                          <a:pt x="1244" y="2465"/>
                        </a:lnTo>
                        <a:lnTo>
                          <a:pt x="1372" y="2511"/>
                        </a:lnTo>
                        <a:lnTo>
                          <a:pt x="1503" y="2548"/>
                        </a:lnTo>
                        <a:lnTo>
                          <a:pt x="1635" y="2577"/>
                        </a:lnTo>
                        <a:lnTo>
                          <a:pt x="1772" y="2596"/>
                        </a:lnTo>
                        <a:lnTo>
                          <a:pt x="1912" y="2605"/>
                        </a:lnTo>
                        <a:lnTo>
                          <a:pt x="1982" y="2606"/>
                        </a:lnTo>
                        <a:lnTo>
                          <a:pt x="2032" y="2605"/>
                        </a:lnTo>
                        <a:lnTo>
                          <a:pt x="2130" y="2600"/>
                        </a:lnTo>
                        <a:lnTo>
                          <a:pt x="2275" y="2584"/>
                        </a:lnTo>
                        <a:lnTo>
                          <a:pt x="2466" y="2544"/>
                        </a:lnTo>
                        <a:lnTo>
                          <a:pt x="2655" y="2488"/>
                        </a:lnTo>
                        <a:lnTo>
                          <a:pt x="2749" y="2452"/>
                        </a:lnTo>
                        <a:lnTo>
                          <a:pt x="2749" y="0"/>
                        </a:lnTo>
                        <a:lnTo>
                          <a:pt x="10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dirty="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46" name="Freeform 28">
                    <a:extLst>
                      <a:ext uri="{FF2B5EF4-FFF2-40B4-BE49-F238E27FC236}">
                        <a16:creationId xmlns:a16="http://schemas.microsoft.com/office/drawing/2014/main" id="{F0152311-E732-6443-AC59-5D4B29DE17F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77" y="4239"/>
                    <a:ext cx="223" cy="345"/>
                  </a:xfrm>
                  <a:custGeom>
                    <a:avLst/>
                    <a:gdLst>
                      <a:gd name="T0" fmla="*/ 558 w 1116"/>
                      <a:gd name="T1" fmla="*/ 1728 h 1728"/>
                      <a:gd name="T2" fmla="*/ 529 w 1116"/>
                      <a:gd name="T3" fmla="*/ 1728 h 1728"/>
                      <a:gd name="T4" fmla="*/ 474 w 1116"/>
                      <a:gd name="T5" fmla="*/ 1722 h 1728"/>
                      <a:gd name="T6" fmla="*/ 419 w 1116"/>
                      <a:gd name="T7" fmla="*/ 1711 h 1728"/>
                      <a:gd name="T8" fmla="*/ 367 w 1116"/>
                      <a:gd name="T9" fmla="*/ 1695 h 1728"/>
                      <a:gd name="T10" fmla="*/ 317 w 1116"/>
                      <a:gd name="T11" fmla="*/ 1674 h 1728"/>
                      <a:gd name="T12" fmla="*/ 270 w 1116"/>
                      <a:gd name="T13" fmla="*/ 1647 h 1728"/>
                      <a:gd name="T14" fmla="*/ 225 w 1116"/>
                      <a:gd name="T15" fmla="*/ 1617 h 1728"/>
                      <a:gd name="T16" fmla="*/ 183 w 1116"/>
                      <a:gd name="T17" fmla="*/ 1583 h 1728"/>
                      <a:gd name="T18" fmla="*/ 145 w 1116"/>
                      <a:gd name="T19" fmla="*/ 1545 h 1728"/>
                      <a:gd name="T20" fmla="*/ 111 w 1116"/>
                      <a:gd name="T21" fmla="*/ 1504 h 1728"/>
                      <a:gd name="T22" fmla="*/ 82 w 1116"/>
                      <a:gd name="T23" fmla="*/ 1459 h 1728"/>
                      <a:gd name="T24" fmla="*/ 55 w 1116"/>
                      <a:gd name="T25" fmla="*/ 1412 h 1728"/>
                      <a:gd name="T26" fmla="*/ 35 w 1116"/>
                      <a:gd name="T27" fmla="*/ 1362 h 1728"/>
                      <a:gd name="T28" fmla="*/ 18 w 1116"/>
                      <a:gd name="T29" fmla="*/ 1310 h 1728"/>
                      <a:gd name="T30" fmla="*/ 6 w 1116"/>
                      <a:gd name="T31" fmla="*/ 1255 h 1728"/>
                      <a:gd name="T32" fmla="*/ 1 w 1116"/>
                      <a:gd name="T33" fmla="*/ 1199 h 1728"/>
                      <a:gd name="T34" fmla="*/ 0 w 1116"/>
                      <a:gd name="T35" fmla="*/ 1171 h 1728"/>
                      <a:gd name="T36" fmla="*/ 0 w 1116"/>
                      <a:gd name="T37" fmla="*/ 0 h 1728"/>
                      <a:gd name="T38" fmla="*/ 1116 w 1116"/>
                      <a:gd name="T39" fmla="*/ 0 h 17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116" h="1728">
                        <a:moveTo>
                          <a:pt x="558" y="1728"/>
                        </a:moveTo>
                        <a:lnTo>
                          <a:pt x="529" y="1728"/>
                        </a:lnTo>
                        <a:lnTo>
                          <a:pt x="474" y="1722"/>
                        </a:lnTo>
                        <a:lnTo>
                          <a:pt x="419" y="1711"/>
                        </a:lnTo>
                        <a:lnTo>
                          <a:pt x="367" y="1695"/>
                        </a:lnTo>
                        <a:lnTo>
                          <a:pt x="317" y="1674"/>
                        </a:lnTo>
                        <a:lnTo>
                          <a:pt x="270" y="1647"/>
                        </a:lnTo>
                        <a:lnTo>
                          <a:pt x="225" y="1617"/>
                        </a:lnTo>
                        <a:lnTo>
                          <a:pt x="183" y="1583"/>
                        </a:lnTo>
                        <a:lnTo>
                          <a:pt x="145" y="1545"/>
                        </a:lnTo>
                        <a:lnTo>
                          <a:pt x="111" y="1504"/>
                        </a:lnTo>
                        <a:lnTo>
                          <a:pt x="82" y="1459"/>
                        </a:lnTo>
                        <a:lnTo>
                          <a:pt x="55" y="1412"/>
                        </a:lnTo>
                        <a:lnTo>
                          <a:pt x="35" y="1362"/>
                        </a:lnTo>
                        <a:lnTo>
                          <a:pt x="18" y="1310"/>
                        </a:lnTo>
                        <a:lnTo>
                          <a:pt x="6" y="1255"/>
                        </a:lnTo>
                        <a:lnTo>
                          <a:pt x="1" y="1199"/>
                        </a:lnTo>
                        <a:lnTo>
                          <a:pt x="0" y="1171"/>
                        </a:lnTo>
                        <a:lnTo>
                          <a:pt x="0" y="0"/>
                        </a:lnTo>
                        <a:lnTo>
                          <a:pt x="11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</p:grpSp>
          </p:grpSp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9FE1F747-4583-F241-9218-D2B6F03643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726841" y="3258744"/>
                <a:ext cx="779752" cy="779752"/>
              </a:xfrm>
              <a:prstGeom prst="rect">
                <a:avLst/>
              </a:prstGeom>
            </p:spPr>
          </p:pic>
        </p:grp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0D3AF997-BFFB-6349-BB43-09C5E661FC77}"/>
              </a:ext>
            </a:extLst>
          </p:cNvPr>
          <p:cNvSpPr/>
          <p:nvPr/>
        </p:nvSpPr>
        <p:spPr>
          <a:xfrm>
            <a:off x="5666376" y="259876"/>
            <a:ext cx="100540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ea typeface="야놀자 야체 B" panose="02020603020101020101" pitchFamily="18" charset="-127"/>
              </a:rPr>
              <a:t>목차</a:t>
            </a:r>
            <a:endParaRPr lang="ko-KR" altLang="en-US" sz="3200" kern="0" dirty="0">
              <a:solidFill>
                <a:prstClr val="white"/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24FE2E6-4B52-41E3-A9AE-A3C8DCBA86AC}"/>
              </a:ext>
            </a:extLst>
          </p:cNvPr>
          <p:cNvGrpSpPr/>
          <p:nvPr/>
        </p:nvGrpSpPr>
        <p:grpSpPr>
          <a:xfrm>
            <a:off x="4349721" y="3165603"/>
            <a:ext cx="3523744" cy="1547909"/>
            <a:chOff x="4888735" y="3165603"/>
            <a:chExt cx="3523744" cy="1547909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A48DB07-A470-4622-8DBE-0179DC6D8824}"/>
                </a:ext>
              </a:extLst>
            </p:cNvPr>
            <p:cNvGrpSpPr/>
            <p:nvPr/>
          </p:nvGrpSpPr>
          <p:grpSpPr>
            <a:xfrm>
              <a:off x="5978379" y="3165603"/>
              <a:ext cx="955040" cy="947346"/>
              <a:chOff x="5458614" y="3165603"/>
              <a:chExt cx="955040" cy="947346"/>
            </a:xfrm>
          </p:grpSpPr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6B9A353E-03DA-4B29-AB93-4F8543DBD3FA}"/>
                  </a:ext>
                </a:extLst>
              </p:cNvPr>
              <p:cNvGrpSpPr/>
              <p:nvPr/>
            </p:nvGrpSpPr>
            <p:grpSpPr>
              <a:xfrm>
                <a:off x="5458614" y="3165603"/>
                <a:ext cx="955040" cy="947346"/>
                <a:chOff x="1290883" y="1981384"/>
                <a:chExt cx="834663" cy="834663"/>
              </a:xfrm>
            </p:grpSpPr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4D441CE2-A361-4147-8AAC-F7202A36FD8C}"/>
                    </a:ext>
                  </a:extLst>
                </p:cNvPr>
                <p:cNvSpPr/>
                <p:nvPr/>
              </p:nvSpPr>
              <p:spPr>
                <a:xfrm>
                  <a:off x="1290883" y="1981384"/>
                  <a:ext cx="834663" cy="834663"/>
                </a:xfrm>
                <a:prstGeom prst="ellipse">
                  <a:avLst/>
                </a:prstGeom>
                <a:solidFill>
                  <a:schemeClr val="bg1"/>
                </a:solidFill>
                <a:ln w="19050">
                  <a:solidFill>
                    <a:srgbClr val="68727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b="1" dirty="0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30" name="Group 19">
                  <a:extLst>
                    <a:ext uri="{FF2B5EF4-FFF2-40B4-BE49-F238E27FC236}">
                      <a16:creationId xmlns:a16="http://schemas.microsoft.com/office/drawing/2014/main" id="{C1276F2F-C343-4E34-9168-23E8E0384D7E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1468545" y="2161265"/>
                  <a:ext cx="390672" cy="440653"/>
                  <a:chOff x="2377" y="2856"/>
                  <a:chExt cx="1532" cy="1728"/>
                </a:xfrm>
              </p:grpSpPr>
              <p:sp>
                <p:nvSpPr>
                  <p:cNvPr id="31" name="Freeform 23">
                    <a:extLst>
                      <a:ext uri="{FF2B5EF4-FFF2-40B4-BE49-F238E27FC236}">
                        <a16:creationId xmlns:a16="http://schemas.microsoft.com/office/drawing/2014/main" id="{66ABB111-E2F7-4783-98C1-352D675CB1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16" y="3696"/>
                    <a:ext cx="253" cy="287"/>
                  </a:xfrm>
                  <a:custGeom>
                    <a:avLst/>
                    <a:gdLst>
                      <a:gd name="T0" fmla="*/ 0 w 1265"/>
                      <a:gd name="T1" fmla="*/ 368 h 1435"/>
                      <a:gd name="T2" fmla="*/ 719 w 1265"/>
                      <a:gd name="T3" fmla="*/ 0 h 1435"/>
                      <a:gd name="T4" fmla="*/ 1265 w 1265"/>
                      <a:gd name="T5" fmla="*/ 1067 h 1435"/>
                      <a:gd name="T6" fmla="*/ 545 w 1265"/>
                      <a:gd name="T7" fmla="*/ 1435 h 1435"/>
                      <a:gd name="T8" fmla="*/ 0 w 1265"/>
                      <a:gd name="T9" fmla="*/ 368 h 14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65" h="1435">
                        <a:moveTo>
                          <a:pt x="0" y="368"/>
                        </a:moveTo>
                        <a:lnTo>
                          <a:pt x="719" y="0"/>
                        </a:lnTo>
                        <a:lnTo>
                          <a:pt x="1265" y="1067"/>
                        </a:lnTo>
                        <a:lnTo>
                          <a:pt x="545" y="1435"/>
                        </a:lnTo>
                        <a:lnTo>
                          <a:pt x="0" y="36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2" name="Freeform 24">
                    <a:extLst>
                      <a:ext uri="{FF2B5EF4-FFF2-40B4-BE49-F238E27FC236}">
                        <a16:creationId xmlns:a16="http://schemas.microsoft.com/office/drawing/2014/main" id="{D77A1F3C-E24C-46F0-B4A2-34DB69AC01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1" y="2856"/>
                    <a:ext cx="1018" cy="1019"/>
                  </a:xfrm>
                  <a:custGeom>
                    <a:avLst/>
                    <a:gdLst>
                      <a:gd name="T0" fmla="*/ 1330 w 5091"/>
                      <a:gd name="T1" fmla="*/ 310 h 5097"/>
                      <a:gd name="T2" fmla="*/ 1005 w 5091"/>
                      <a:gd name="T3" fmla="*/ 520 h 5097"/>
                      <a:gd name="T4" fmla="*/ 722 w 5091"/>
                      <a:gd name="T5" fmla="*/ 771 h 5097"/>
                      <a:gd name="T6" fmla="*/ 483 w 5091"/>
                      <a:gd name="T7" fmla="*/ 1056 h 5097"/>
                      <a:gd name="T8" fmla="*/ 290 w 5091"/>
                      <a:gd name="T9" fmla="*/ 1370 h 5097"/>
                      <a:gd name="T10" fmla="*/ 144 w 5091"/>
                      <a:gd name="T11" fmla="*/ 1706 h 5097"/>
                      <a:gd name="T12" fmla="*/ 48 w 5091"/>
                      <a:gd name="T13" fmla="*/ 2060 h 5097"/>
                      <a:gd name="T14" fmla="*/ 3 w 5091"/>
                      <a:gd name="T15" fmla="*/ 2425 h 5097"/>
                      <a:gd name="T16" fmla="*/ 12 w 5091"/>
                      <a:gd name="T17" fmla="*/ 2796 h 5097"/>
                      <a:gd name="T18" fmla="*/ 73 w 5091"/>
                      <a:gd name="T19" fmla="*/ 3166 h 5097"/>
                      <a:gd name="T20" fmla="*/ 193 w 5091"/>
                      <a:gd name="T21" fmla="*/ 3531 h 5097"/>
                      <a:gd name="T22" fmla="*/ 273 w 5091"/>
                      <a:gd name="T23" fmla="*/ 3708 h 5097"/>
                      <a:gd name="T24" fmla="*/ 439 w 5091"/>
                      <a:gd name="T25" fmla="*/ 3989 h 5097"/>
                      <a:gd name="T26" fmla="*/ 677 w 5091"/>
                      <a:gd name="T27" fmla="*/ 4285 h 5097"/>
                      <a:gd name="T28" fmla="*/ 952 w 5091"/>
                      <a:gd name="T29" fmla="*/ 4540 h 5097"/>
                      <a:gd name="T30" fmla="*/ 1256 w 5091"/>
                      <a:gd name="T31" fmla="*/ 4749 h 5097"/>
                      <a:gd name="T32" fmla="*/ 1585 w 5091"/>
                      <a:gd name="T33" fmla="*/ 4910 h 5097"/>
                      <a:gd name="T34" fmla="*/ 1935 w 5091"/>
                      <a:gd name="T35" fmla="*/ 5023 h 5097"/>
                      <a:gd name="T36" fmla="*/ 2296 w 5091"/>
                      <a:gd name="T37" fmla="*/ 5084 h 5097"/>
                      <a:gd name="T38" fmla="*/ 2666 w 5091"/>
                      <a:gd name="T39" fmla="*/ 5095 h 5097"/>
                      <a:gd name="T40" fmla="*/ 3038 w 5091"/>
                      <a:gd name="T41" fmla="*/ 5051 h 5097"/>
                      <a:gd name="T42" fmla="*/ 3405 w 5091"/>
                      <a:gd name="T43" fmla="*/ 4950 h 5097"/>
                      <a:gd name="T44" fmla="*/ 3703 w 5091"/>
                      <a:gd name="T45" fmla="*/ 4824 h 5097"/>
                      <a:gd name="T46" fmla="*/ 3874 w 5091"/>
                      <a:gd name="T47" fmla="*/ 4728 h 5097"/>
                      <a:gd name="T48" fmla="*/ 4186 w 5091"/>
                      <a:gd name="T49" fmla="*/ 4504 h 5097"/>
                      <a:gd name="T50" fmla="*/ 4454 w 5091"/>
                      <a:gd name="T51" fmla="*/ 4242 h 5097"/>
                      <a:gd name="T52" fmla="*/ 4678 w 5091"/>
                      <a:gd name="T53" fmla="*/ 3946 h 5097"/>
                      <a:gd name="T54" fmla="*/ 4856 w 5091"/>
                      <a:gd name="T55" fmla="*/ 3624 h 5097"/>
                      <a:gd name="T56" fmla="*/ 4985 w 5091"/>
                      <a:gd name="T57" fmla="*/ 3281 h 5097"/>
                      <a:gd name="T58" fmla="*/ 5064 w 5091"/>
                      <a:gd name="T59" fmla="*/ 2922 h 5097"/>
                      <a:gd name="T60" fmla="*/ 5091 w 5091"/>
                      <a:gd name="T61" fmla="*/ 2555 h 5097"/>
                      <a:gd name="T62" fmla="*/ 5066 w 5091"/>
                      <a:gd name="T63" fmla="*/ 2184 h 5097"/>
                      <a:gd name="T64" fmla="*/ 4985 w 5091"/>
                      <a:gd name="T65" fmla="*/ 1815 h 5097"/>
                      <a:gd name="T66" fmla="*/ 4848 w 5091"/>
                      <a:gd name="T67" fmla="*/ 1453 h 5097"/>
                      <a:gd name="T68" fmla="*/ 4787 w 5091"/>
                      <a:gd name="T69" fmla="*/ 1336 h 5097"/>
                      <a:gd name="T70" fmla="*/ 4574 w 5091"/>
                      <a:gd name="T71" fmla="*/ 1010 h 5097"/>
                      <a:gd name="T72" fmla="*/ 4321 w 5091"/>
                      <a:gd name="T73" fmla="*/ 727 h 5097"/>
                      <a:gd name="T74" fmla="*/ 4033 w 5091"/>
                      <a:gd name="T75" fmla="*/ 486 h 5097"/>
                      <a:gd name="T76" fmla="*/ 3718 w 5091"/>
                      <a:gd name="T77" fmla="*/ 292 h 5097"/>
                      <a:gd name="T78" fmla="*/ 3381 w 5091"/>
                      <a:gd name="T79" fmla="*/ 145 h 5097"/>
                      <a:gd name="T80" fmla="*/ 3027 w 5091"/>
                      <a:gd name="T81" fmla="*/ 48 h 5097"/>
                      <a:gd name="T82" fmla="*/ 2663 w 5091"/>
                      <a:gd name="T83" fmla="*/ 3 h 5097"/>
                      <a:gd name="T84" fmla="*/ 2294 w 5091"/>
                      <a:gd name="T85" fmla="*/ 12 h 5097"/>
                      <a:gd name="T86" fmla="*/ 1926 w 5091"/>
                      <a:gd name="T87" fmla="*/ 75 h 5097"/>
                      <a:gd name="T88" fmla="*/ 1565 w 5091"/>
                      <a:gd name="T89" fmla="*/ 197 h 50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5091" h="5097">
                        <a:moveTo>
                          <a:pt x="1389" y="279"/>
                        </a:moveTo>
                        <a:lnTo>
                          <a:pt x="1389" y="279"/>
                        </a:lnTo>
                        <a:lnTo>
                          <a:pt x="1330" y="310"/>
                        </a:lnTo>
                        <a:lnTo>
                          <a:pt x="1217" y="375"/>
                        </a:lnTo>
                        <a:lnTo>
                          <a:pt x="1109" y="445"/>
                        </a:lnTo>
                        <a:lnTo>
                          <a:pt x="1005" y="520"/>
                        </a:lnTo>
                        <a:lnTo>
                          <a:pt x="906" y="599"/>
                        </a:lnTo>
                        <a:lnTo>
                          <a:pt x="812" y="683"/>
                        </a:lnTo>
                        <a:lnTo>
                          <a:pt x="722" y="771"/>
                        </a:lnTo>
                        <a:lnTo>
                          <a:pt x="637" y="862"/>
                        </a:lnTo>
                        <a:lnTo>
                          <a:pt x="557" y="957"/>
                        </a:lnTo>
                        <a:lnTo>
                          <a:pt x="483" y="1056"/>
                        </a:lnTo>
                        <a:lnTo>
                          <a:pt x="413" y="1157"/>
                        </a:lnTo>
                        <a:lnTo>
                          <a:pt x="349" y="1262"/>
                        </a:lnTo>
                        <a:lnTo>
                          <a:pt x="290" y="1370"/>
                        </a:lnTo>
                        <a:lnTo>
                          <a:pt x="236" y="1479"/>
                        </a:lnTo>
                        <a:lnTo>
                          <a:pt x="187" y="1591"/>
                        </a:lnTo>
                        <a:lnTo>
                          <a:pt x="144" y="1706"/>
                        </a:lnTo>
                        <a:lnTo>
                          <a:pt x="107" y="1822"/>
                        </a:lnTo>
                        <a:lnTo>
                          <a:pt x="75" y="1940"/>
                        </a:lnTo>
                        <a:lnTo>
                          <a:pt x="48" y="2060"/>
                        </a:lnTo>
                        <a:lnTo>
                          <a:pt x="27" y="2181"/>
                        </a:lnTo>
                        <a:lnTo>
                          <a:pt x="13" y="2302"/>
                        </a:lnTo>
                        <a:lnTo>
                          <a:pt x="3" y="2425"/>
                        </a:lnTo>
                        <a:lnTo>
                          <a:pt x="0" y="2548"/>
                        </a:lnTo>
                        <a:lnTo>
                          <a:pt x="3" y="2671"/>
                        </a:lnTo>
                        <a:lnTo>
                          <a:pt x="12" y="2796"/>
                        </a:lnTo>
                        <a:lnTo>
                          <a:pt x="26" y="2919"/>
                        </a:lnTo>
                        <a:lnTo>
                          <a:pt x="47" y="3042"/>
                        </a:lnTo>
                        <a:lnTo>
                          <a:pt x="73" y="3166"/>
                        </a:lnTo>
                        <a:lnTo>
                          <a:pt x="107" y="3288"/>
                        </a:lnTo>
                        <a:lnTo>
                          <a:pt x="147" y="3410"/>
                        </a:lnTo>
                        <a:lnTo>
                          <a:pt x="193" y="3531"/>
                        </a:lnTo>
                        <a:lnTo>
                          <a:pt x="245" y="3650"/>
                        </a:lnTo>
                        <a:lnTo>
                          <a:pt x="273" y="3708"/>
                        </a:lnTo>
                        <a:lnTo>
                          <a:pt x="273" y="3708"/>
                        </a:lnTo>
                        <a:lnTo>
                          <a:pt x="303" y="3767"/>
                        </a:lnTo>
                        <a:lnTo>
                          <a:pt x="369" y="3880"/>
                        </a:lnTo>
                        <a:lnTo>
                          <a:pt x="439" y="3989"/>
                        </a:lnTo>
                        <a:lnTo>
                          <a:pt x="515" y="4092"/>
                        </a:lnTo>
                        <a:lnTo>
                          <a:pt x="593" y="4191"/>
                        </a:lnTo>
                        <a:lnTo>
                          <a:pt x="677" y="4285"/>
                        </a:lnTo>
                        <a:lnTo>
                          <a:pt x="765" y="4375"/>
                        </a:lnTo>
                        <a:lnTo>
                          <a:pt x="857" y="4460"/>
                        </a:lnTo>
                        <a:lnTo>
                          <a:pt x="952" y="4540"/>
                        </a:lnTo>
                        <a:lnTo>
                          <a:pt x="1050" y="4615"/>
                        </a:lnTo>
                        <a:lnTo>
                          <a:pt x="1151" y="4684"/>
                        </a:lnTo>
                        <a:lnTo>
                          <a:pt x="1256" y="4749"/>
                        </a:lnTo>
                        <a:lnTo>
                          <a:pt x="1364" y="4807"/>
                        </a:lnTo>
                        <a:lnTo>
                          <a:pt x="1473" y="4862"/>
                        </a:lnTo>
                        <a:lnTo>
                          <a:pt x="1585" y="4910"/>
                        </a:lnTo>
                        <a:lnTo>
                          <a:pt x="1700" y="4952"/>
                        </a:lnTo>
                        <a:lnTo>
                          <a:pt x="1816" y="4990"/>
                        </a:lnTo>
                        <a:lnTo>
                          <a:pt x="1935" y="5023"/>
                        </a:lnTo>
                        <a:lnTo>
                          <a:pt x="2054" y="5049"/>
                        </a:lnTo>
                        <a:lnTo>
                          <a:pt x="2175" y="5070"/>
                        </a:lnTo>
                        <a:lnTo>
                          <a:pt x="2296" y="5084"/>
                        </a:lnTo>
                        <a:lnTo>
                          <a:pt x="2419" y="5094"/>
                        </a:lnTo>
                        <a:lnTo>
                          <a:pt x="2542" y="5097"/>
                        </a:lnTo>
                        <a:lnTo>
                          <a:pt x="2666" y="5095"/>
                        </a:lnTo>
                        <a:lnTo>
                          <a:pt x="2790" y="5085"/>
                        </a:lnTo>
                        <a:lnTo>
                          <a:pt x="2913" y="5071"/>
                        </a:lnTo>
                        <a:lnTo>
                          <a:pt x="3038" y="5051"/>
                        </a:lnTo>
                        <a:lnTo>
                          <a:pt x="3160" y="5024"/>
                        </a:lnTo>
                        <a:lnTo>
                          <a:pt x="3283" y="4990"/>
                        </a:lnTo>
                        <a:lnTo>
                          <a:pt x="3405" y="4950"/>
                        </a:lnTo>
                        <a:lnTo>
                          <a:pt x="3525" y="4904"/>
                        </a:lnTo>
                        <a:lnTo>
                          <a:pt x="3644" y="4852"/>
                        </a:lnTo>
                        <a:lnTo>
                          <a:pt x="3703" y="4824"/>
                        </a:lnTo>
                        <a:lnTo>
                          <a:pt x="3703" y="4824"/>
                        </a:lnTo>
                        <a:lnTo>
                          <a:pt x="3761" y="4794"/>
                        </a:lnTo>
                        <a:lnTo>
                          <a:pt x="3874" y="4728"/>
                        </a:lnTo>
                        <a:lnTo>
                          <a:pt x="3983" y="4658"/>
                        </a:lnTo>
                        <a:lnTo>
                          <a:pt x="4087" y="4583"/>
                        </a:lnTo>
                        <a:lnTo>
                          <a:pt x="4186" y="4504"/>
                        </a:lnTo>
                        <a:lnTo>
                          <a:pt x="4281" y="4420"/>
                        </a:lnTo>
                        <a:lnTo>
                          <a:pt x="4370" y="4333"/>
                        </a:lnTo>
                        <a:lnTo>
                          <a:pt x="4454" y="4242"/>
                        </a:lnTo>
                        <a:lnTo>
                          <a:pt x="4534" y="4146"/>
                        </a:lnTo>
                        <a:lnTo>
                          <a:pt x="4609" y="4047"/>
                        </a:lnTo>
                        <a:lnTo>
                          <a:pt x="4678" y="3946"/>
                        </a:lnTo>
                        <a:lnTo>
                          <a:pt x="4743" y="3841"/>
                        </a:lnTo>
                        <a:lnTo>
                          <a:pt x="4802" y="3733"/>
                        </a:lnTo>
                        <a:lnTo>
                          <a:pt x="4856" y="3624"/>
                        </a:lnTo>
                        <a:lnTo>
                          <a:pt x="4904" y="3512"/>
                        </a:lnTo>
                        <a:lnTo>
                          <a:pt x="4947" y="3397"/>
                        </a:lnTo>
                        <a:lnTo>
                          <a:pt x="4985" y="3281"/>
                        </a:lnTo>
                        <a:lnTo>
                          <a:pt x="5017" y="3163"/>
                        </a:lnTo>
                        <a:lnTo>
                          <a:pt x="5043" y="3043"/>
                        </a:lnTo>
                        <a:lnTo>
                          <a:pt x="5064" y="2922"/>
                        </a:lnTo>
                        <a:lnTo>
                          <a:pt x="5079" y="2801"/>
                        </a:lnTo>
                        <a:lnTo>
                          <a:pt x="5088" y="2679"/>
                        </a:lnTo>
                        <a:lnTo>
                          <a:pt x="5091" y="2555"/>
                        </a:lnTo>
                        <a:lnTo>
                          <a:pt x="5089" y="2432"/>
                        </a:lnTo>
                        <a:lnTo>
                          <a:pt x="5081" y="2307"/>
                        </a:lnTo>
                        <a:lnTo>
                          <a:pt x="5066" y="2184"/>
                        </a:lnTo>
                        <a:lnTo>
                          <a:pt x="5045" y="2061"/>
                        </a:lnTo>
                        <a:lnTo>
                          <a:pt x="5018" y="1937"/>
                        </a:lnTo>
                        <a:lnTo>
                          <a:pt x="4985" y="1815"/>
                        </a:lnTo>
                        <a:lnTo>
                          <a:pt x="4946" y="1693"/>
                        </a:lnTo>
                        <a:lnTo>
                          <a:pt x="4900" y="1572"/>
                        </a:lnTo>
                        <a:lnTo>
                          <a:pt x="4848" y="1453"/>
                        </a:lnTo>
                        <a:lnTo>
                          <a:pt x="4818" y="1395"/>
                        </a:lnTo>
                        <a:lnTo>
                          <a:pt x="4818" y="1395"/>
                        </a:lnTo>
                        <a:lnTo>
                          <a:pt x="4787" y="1336"/>
                        </a:lnTo>
                        <a:lnTo>
                          <a:pt x="4721" y="1223"/>
                        </a:lnTo>
                        <a:lnTo>
                          <a:pt x="4649" y="1115"/>
                        </a:lnTo>
                        <a:lnTo>
                          <a:pt x="4574" y="1010"/>
                        </a:lnTo>
                        <a:lnTo>
                          <a:pt x="4493" y="911"/>
                        </a:lnTo>
                        <a:lnTo>
                          <a:pt x="4408" y="817"/>
                        </a:lnTo>
                        <a:lnTo>
                          <a:pt x="4321" y="727"/>
                        </a:lnTo>
                        <a:lnTo>
                          <a:pt x="4229" y="641"/>
                        </a:lnTo>
                        <a:lnTo>
                          <a:pt x="4132" y="561"/>
                        </a:lnTo>
                        <a:lnTo>
                          <a:pt x="4033" y="486"/>
                        </a:lnTo>
                        <a:lnTo>
                          <a:pt x="3931" y="416"/>
                        </a:lnTo>
                        <a:lnTo>
                          <a:pt x="3826" y="351"/>
                        </a:lnTo>
                        <a:lnTo>
                          <a:pt x="3718" y="292"/>
                        </a:lnTo>
                        <a:lnTo>
                          <a:pt x="3609" y="237"/>
                        </a:lnTo>
                        <a:lnTo>
                          <a:pt x="3496" y="189"/>
                        </a:lnTo>
                        <a:lnTo>
                          <a:pt x="3381" y="145"/>
                        </a:lnTo>
                        <a:lnTo>
                          <a:pt x="3265" y="108"/>
                        </a:lnTo>
                        <a:lnTo>
                          <a:pt x="3146" y="75"/>
                        </a:lnTo>
                        <a:lnTo>
                          <a:pt x="3027" y="48"/>
                        </a:lnTo>
                        <a:lnTo>
                          <a:pt x="2907" y="27"/>
                        </a:lnTo>
                        <a:lnTo>
                          <a:pt x="2786" y="13"/>
                        </a:lnTo>
                        <a:lnTo>
                          <a:pt x="2663" y="3"/>
                        </a:lnTo>
                        <a:lnTo>
                          <a:pt x="2541" y="0"/>
                        </a:lnTo>
                        <a:lnTo>
                          <a:pt x="2418" y="3"/>
                        </a:lnTo>
                        <a:lnTo>
                          <a:pt x="2294" y="12"/>
                        </a:lnTo>
                        <a:lnTo>
                          <a:pt x="2171" y="26"/>
                        </a:lnTo>
                        <a:lnTo>
                          <a:pt x="2049" y="48"/>
                        </a:lnTo>
                        <a:lnTo>
                          <a:pt x="1926" y="75"/>
                        </a:lnTo>
                        <a:lnTo>
                          <a:pt x="1805" y="109"/>
                        </a:lnTo>
                        <a:lnTo>
                          <a:pt x="1685" y="150"/>
                        </a:lnTo>
                        <a:lnTo>
                          <a:pt x="1565" y="197"/>
                        </a:lnTo>
                        <a:lnTo>
                          <a:pt x="1447" y="250"/>
                        </a:lnTo>
                        <a:lnTo>
                          <a:pt x="1389" y="279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3" name="Freeform 26">
                    <a:extLst>
                      <a:ext uri="{FF2B5EF4-FFF2-40B4-BE49-F238E27FC236}">
                        <a16:creationId xmlns:a16="http://schemas.microsoft.com/office/drawing/2014/main" id="{8D5A7748-F384-43FE-80D3-51A31C675B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1" y="3241"/>
                    <a:ext cx="550" cy="521"/>
                  </a:xfrm>
                  <a:custGeom>
                    <a:avLst/>
                    <a:gdLst>
                      <a:gd name="T0" fmla="*/ 100 w 2749"/>
                      <a:gd name="T1" fmla="*/ 0 h 2606"/>
                      <a:gd name="T2" fmla="*/ 72 w 2749"/>
                      <a:gd name="T3" fmla="*/ 91 h 2606"/>
                      <a:gd name="T4" fmla="*/ 30 w 2749"/>
                      <a:gd name="T5" fmla="*/ 279 h 2606"/>
                      <a:gd name="T6" fmla="*/ 6 w 2749"/>
                      <a:gd name="T7" fmla="*/ 469 h 2606"/>
                      <a:gd name="T8" fmla="*/ 0 w 2749"/>
                      <a:gd name="T9" fmla="*/ 663 h 2606"/>
                      <a:gd name="T10" fmla="*/ 12 w 2749"/>
                      <a:gd name="T11" fmla="*/ 856 h 2606"/>
                      <a:gd name="T12" fmla="*/ 34 w 2749"/>
                      <a:gd name="T13" fmla="*/ 1000 h 2606"/>
                      <a:gd name="T14" fmla="*/ 55 w 2749"/>
                      <a:gd name="T15" fmla="*/ 1096 h 2606"/>
                      <a:gd name="T16" fmla="*/ 80 w 2749"/>
                      <a:gd name="T17" fmla="*/ 1192 h 2606"/>
                      <a:gd name="T18" fmla="*/ 111 w 2749"/>
                      <a:gd name="T19" fmla="*/ 1287 h 2606"/>
                      <a:gd name="T20" fmla="*/ 147 w 2749"/>
                      <a:gd name="T21" fmla="*/ 1380 h 2606"/>
                      <a:gd name="T22" fmla="*/ 188 w 2749"/>
                      <a:gd name="T23" fmla="*/ 1473 h 2606"/>
                      <a:gd name="T24" fmla="*/ 211 w 2749"/>
                      <a:gd name="T25" fmla="*/ 1519 h 2606"/>
                      <a:gd name="T26" fmla="*/ 245 w 2749"/>
                      <a:gd name="T27" fmla="*/ 1581 h 2606"/>
                      <a:gd name="T28" fmla="*/ 317 w 2749"/>
                      <a:gd name="T29" fmla="*/ 1701 h 2606"/>
                      <a:gd name="T30" fmla="*/ 398 w 2749"/>
                      <a:gd name="T31" fmla="*/ 1814 h 2606"/>
                      <a:gd name="T32" fmla="*/ 483 w 2749"/>
                      <a:gd name="T33" fmla="*/ 1920 h 2606"/>
                      <a:gd name="T34" fmla="*/ 576 w 2749"/>
                      <a:gd name="T35" fmla="*/ 2021 h 2606"/>
                      <a:gd name="T36" fmla="*/ 675 w 2749"/>
                      <a:gd name="T37" fmla="*/ 2114 h 2606"/>
                      <a:gd name="T38" fmla="*/ 779 w 2749"/>
                      <a:gd name="T39" fmla="*/ 2199 h 2606"/>
                      <a:gd name="T40" fmla="*/ 888 w 2749"/>
                      <a:gd name="T41" fmla="*/ 2277 h 2606"/>
                      <a:gd name="T42" fmla="*/ 1003 w 2749"/>
                      <a:gd name="T43" fmla="*/ 2348 h 2606"/>
                      <a:gd name="T44" fmla="*/ 1121 w 2749"/>
                      <a:gd name="T45" fmla="*/ 2411 h 2606"/>
                      <a:gd name="T46" fmla="*/ 1244 w 2749"/>
                      <a:gd name="T47" fmla="*/ 2465 h 2606"/>
                      <a:gd name="T48" fmla="*/ 1372 w 2749"/>
                      <a:gd name="T49" fmla="*/ 2511 h 2606"/>
                      <a:gd name="T50" fmla="*/ 1503 w 2749"/>
                      <a:gd name="T51" fmla="*/ 2548 h 2606"/>
                      <a:gd name="T52" fmla="*/ 1635 w 2749"/>
                      <a:gd name="T53" fmla="*/ 2577 h 2606"/>
                      <a:gd name="T54" fmla="*/ 1772 w 2749"/>
                      <a:gd name="T55" fmla="*/ 2596 h 2606"/>
                      <a:gd name="T56" fmla="*/ 1912 w 2749"/>
                      <a:gd name="T57" fmla="*/ 2605 h 2606"/>
                      <a:gd name="T58" fmla="*/ 1982 w 2749"/>
                      <a:gd name="T59" fmla="*/ 2606 h 2606"/>
                      <a:gd name="T60" fmla="*/ 2032 w 2749"/>
                      <a:gd name="T61" fmla="*/ 2605 h 2606"/>
                      <a:gd name="T62" fmla="*/ 2130 w 2749"/>
                      <a:gd name="T63" fmla="*/ 2600 h 2606"/>
                      <a:gd name="T64" fmla="*/ 2275 w 2749"/>
                      <a:gd name="T65" fmla="*/ 2584 h 2606"/>
                      <a:gd name="T66" fmla="*/ 2466 w 2749"/>
                      <a:gd name="T67" fmla="*/ 2544 h 2606"/>
                      <a:gd name="T68" fmla="*/ 2655 w 2749"/>
                      <a:gd name="T69" fmla="*/ 2488 h 2606"/>
                      <a:gd name="T70" fmla="*/ 2749 w 2749"/>
                      <a:gd name="T71" fmla="*/ 2452 h 2606"/>
                      <a:gd name="T72" fmla="*/ 2749 w 2749"/>
                      <a:gd name="T73" fmla="*/ 0 h 2606"/>
                      <a:gd name="T74" fmla="*/ 100 w 2749"/>
                      <a:gd name="T75" fmla="*/ 0 h 26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2749" h="2606">
                        <a:moveTo>
                          <a:pt x="100" y="0"/>
                        </a:moveTo>
                        <a:lnTo>
                          <a:pt x="72" y="91"/>
                        </a:lnTo>
                        <a:lnTo>
                          <a:pt x="30" y="279"/>
                        </a:lnTo>
                        <a:lnTo>
                          <a:pt x="6" y="469"/>
                        </a:lnTo>
                        <a:lnTo>
                          <a:pt x="0" y="663"/>
                        </a:lnTo>
                        <a:lnTo>
                          <a:pt x="12" y="856"/>
                        </a:lnTo>
                        <a:lnTo>
                          <a:pt x="34" y="1000"/>
                        </a:lnTo>
                        <a:lnTo>
                          <a:pt x="55" y="1096"/>
                        </a:lnTo>
                        <a:lnTo>
                          <a:pt x="80" y="1192"/>
                        </a:lnTo>
                        <a:lnTo>
                          <a:pt x="111" y="1287"/>
                        </a:lnTo>
                        <a:lnTo>
                          <a:pt x="147" y="1380"/>
                        </a:lnTo>
                        <a:lnTo>
                          <a:pt x="188" y="1473"/>
                        </a:lnTo>
                        <a:lnTo>
                          <a:pt x="211" y="1519"/>
                        </a:lnTo>
                        <a:lnTo>
                          <a:pt x="245" y="1581"/>
                        </a:lnTo>
                        <a:lnTo>
                          <a:pt x="317" y="1701"/>
                        </a:lnTo>
                        <a:lnTo>
                          <a:pt x="398" y="1814"/>
                        </a:lnTo>
                        <a:lnTo>
                          <a:pt x="483" y="1920"/>
                        </a:lnTo>
                        <a:lnTo>
                          <a:pt x="576" y="2021"/>
                        </a:lnTo>
                        <a:lnTo>
                          <a:pt x="675" y="2114"/>
                        </a:lnTo>
                        <a:lnTo>
                          <a:pt x="779" y="2199"/>
                        </a:lnTo>
                        <a:lnTo>
                          <a:pt x="888" y="2277"/>
                        </a:lnTo>
                        <a:lnTo>
                          <a:pt x="1003" y="2348"/>
                        </a:lnTo>
                        <a:lnTo>
                          <a:pt x="1121" y="2411"/>
                        </a:lnTo>
                        <a:lnTo>
                          <a:pt x="1244" y="2465"/>
                        </a:lnTo>
                        <a:lnTo>
                          <a:pt x="1372" y="2511"/>
                        </a:lnTo>
                        <a:lnTo>
                          <a:pt x="1503" y="2548"/>
                        </a:lnTo>
                        <a:lnTo>
                          <a:pt x="1635" y="2577"/>
                        </a:lnTo>
                        <a:lnTo>
                          <a:pt x="1772" y="2596"/>
                        </a:lnTo>
                        <a:lnTo>
                          <a:pt x="1912" y="2605"/>
                        </a:lnTo>
                        <a:lnTo>
                          <a:pt x="1982" y="2606"/>
                        </a:lnTo>
                        <a:lnTo>
                          <a:pt x="2032" y="2605"/>
                        </a:lnTo>
                        <a:lnTo>
                          <a:pt x="2130" y="2600"/>
                        </a:lnTo>
                        <a:lnTo>
                          <a:pt x="2275" y="2584"/>
                        </a:lnTo>
                        <a:lnTo>
                          <a:pt x="2466" y="2544"/>
                        </a:lnTo>
                        <a:lnTo>
                          <a:pt x="2655" y="2488"/>
                        </a:lnTo>
                        <a:lnTo>
                          <a:pt x="2749" y="2452"/>
                        </a:lnTo>
                        <a:lnTo>
                          <a:pt x="2749" y="0"/>
                        </a:lnTo>
                        <a:lnTo>
                          <a:pt x="10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dirty="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4" name="Freeform 28">
                    <a:extLst>
                      <a:ext uri="{FF2B5EF4-FFF2-40B4-BE49-F238E27FC236}">
                        <a16:creationId xmlns:a16="http://schemas.microsoft.com/office/drawing/2014/main" id="{A1114FAD-A2E7-4031-940C-1921D0A9EA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77" y="4239"/>
                    <a:ext cx="223" cy="345"/>
                  </a:xfrm>
                  <a:custGeom>
                    <a:avLst/>
                    <a:gdLst>
                      <a:gd name="T0" fmla="*/ 558 w 1116"/>
                      <a:gd name="T1" fmla="*/ 1728 h 1728"/>
                      <a:gd name="T2" fmla="*/ 529 w 1116"/>
                      <a:gd name="T3" fmla="*/ 1728 h 1728"/>
                      <a:gd name="T4" fmla="*/ 474 w 1116"/>
                      <a:gd name="T5" fmla="*/ 1722 h 1728"/>
                      <a:gd name="T6" fmla="*/ 419 w 1116"/>
                      <a:gd name="T7" fmla="*/ 1711 h 1728"/>
                      <a:gd name="T8" fmla="*/ 367 w 1116"/>
                      <a:gd name="T9" fmla="*/ 1695 h 1728"/>
                      <a:gd name="T10" fmla="*/ 317 w 1116"/>
                      <a:gd name="T11" fmla="*/ 1674 h 1728"/>
                      <a:gd name="T12" fmla="*/ 270 w 1116"/>
                      <a:gd name="T13" fmla="*/ 1647 h 1728"/>
                      <a:gd name="T14" fmla="*/ 225 w 1116"/>
                      <a:gd name="T15" fmla="*/ 1617 h 1728"/>
                      <a:gd name="T16" fmla="*/ 183 w 1116"/>
                      <a:gd name="T17" fmla="*/ 1583 h 1728"/>
                      <a:gd name="T18" fmla="*/ 145 w 1116"/>
                      <a:gd name="T19" fmla="*/ 1545 h 1728"/>
                      <a:gd name="T20" fmla="*/ 111 w 1116"/>
                      <a:gd name="T21" fmla="*/ 1504 h 1728"/>
                      <a:gd name="T22" fmla="*/ 82 w 1116"/>
                      <a:gd name="T23" fmla="*/ 1459 h 1728"/>
                      <a:gd name="T24" fmla="*/ 55 w 1116"/>
                      <a:gd name="T25" fmla="*/ 1412 h 1728"/>
                      <a:gd name="T26" fmla="*/ 35 w 1116"/>
                      <a:gd name="T27" fmla="*/ 1362 h 1728"/>
                      <a:gd name="T28" fmla="*/ 18 w 1116"/>
                      <a:gd name="T29" fmla="*/ 1310 h 1728"/>
                      <a:gd name="T30" fmla="*/ 6 w 1116"/>
                      <a:gd name="T31" fmla="*/ 1255 h 1728"/>
                      <a:gd name="T32" fmla="*/ 1 w 1116"/>
                      <a:gd name="T33" fmla="*/ 1199 h 1728"/>
                      <a:gd name="T34" fmla="*/ 0 w 1116"/>
                      <a:gd name="T35" fmla="*/ 1171 h 1728"/>
                      <a:gd name="T36" fmla="*/ 0 w 1116"/>
                      <a:gd name="T37" fmla="*/ 0 h 1728"/>
                      <a:gd name="T38" fmla="*/ 1116 w 1116"/>
                      <a:gd name="T39" fmla="*/ 0 h 17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116" h="1728">
                        <a:moveTo>
                          <a:pt x="558" y="1728"/>
                        </a:moveTo>
                        <a:lnTo>
                          <a:pt x="529" y="1728"/>
                        </a:lnTo>
                        <a:lnTo>
                          <a:pt x="474" y="1722"/>
                        </a:lnTo>
                        <a:lnTo>
                          <a:pt x="419" y="1711"/>
                        </a:lnTo>
                        <a:lnTo>
                          <a:pt x="367" y="1695"/>
                        </a:lnTo>
                        <a:lnTo>
                          <a:pt x="317" y="1674"/>
                        </a:lnTo>
                        <a:lnTo>
                          <a:pt x="270" y="1647"/>
                        </a:lnTo>
                        <a:lnTo>
                          <a:pt x="225" y="1617"/>
                        </a:lnTo>
                        <a:lnTo>
                          <a:pt x="183" y="1583"/>
                        </a:lnTo>
                        <a:lnTo>
                          <a:pt x="145" y="1545"/>
                        </a:lnTo>
                        <a:lnTo>
                          <a:pt x="111" y="1504"/>
                        </a:lnTo>
                        <a:lnTo>
                          <a:pt x="82" y="1459"/>
                        </a:lnTo>
                        <a:lnTo>
                          <a:pt x="55" y="1412"/>
                        </a:lnTo>
                        <a:lnTo>
                          <a:pt x="35" y="1362"/>
                        </a:lnTo>
                        <a:lnTo>
                          <a:pt x="18" y="1310"/>
                        </a:lnTo>
                        <a:lnTo>
                          <a:pt x="6" y="1255"/>
                        </a:lnTo>
                        <a:lnTo>
                          <a:pt x="1" y="1199"/>
                        </a:lnTo>
                        <a:lnTo>
                          <a:pt x="0" y="1171"/>
                        </a:lnTo>
                        <a:lnTo>
                          <a:pt x="0" y="0"/>
                        </a:lnTo>
                        <a:lnTo>
                          <a:pt x="11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</p:grpSp>
          </p:grpSp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1A02F0B4-D489-48B1-B885-907C1E9862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02245" y="3323122"/>
                <a:ext cx="658545" cy="658545"/>
              </a:xfrm>
              <a:prstGeom prst="rect">
                <a:avLst/>
              </a:prstGeom>
            </p:spPr>
          </p:pic>
        </p:grp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AEEB7462-DBFB-45E0-B4B9-16B7282D757D}"/>
                </a:ext>
              </a:extLst>
            </p:cNvPr>
            <p:cNvSpPr/>
            <p:nvPr/>
          </p:nvSpPr>
          <p:spPr>
            <a:xfrm>
              <a:off x="4888735" y="4259220"/>
              <a:ext cx="3523744" cy="4542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ko-KR" altLang="en-US" sz="1800" b="1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개발 단계에서 </a:t>
              </a:r>
              <a:r>
                <a:rPr kumimoji="1" lang="ko-KR" altLang="en-US" sz="1800" b="1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사용될 </a:t>
              </a:r>
              <a:r>
                <a:rPr kumimoji="1" lang="en-US" altLang="ko-KR" sz="1800" b="1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tool</a:t>
              </a:r>
              <a:r>
                <a:rPr kumimoji="1" lang="ko-KR" altLang="en-US" sz="1800" b="1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 조사</a:t>
              </a:r>
              <a:endParaRPr kumimoji="1" lang="en-US" altLang="ko-KR" sz="1800" b="1" dirty="0">
                <a:latin typeface="BM HANNA Air OTF" panose="020B0600000101010101" pitchFamily="34" charset="-127"/>
                <a:ea typeface="BM HANNA Air OTF" panose="020B0600000101010101" pitchFamily="34" charset="-127"/>
              </a:endParaRPr>
            </a:p>
          </p:txBody>
        </p:sp>
      </p:grp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1F224C3-0C02-424B-BF0B-78D140517EF2}"/>
              </a:ext>
            </a:extLst>
          </p:cNvPr>
          <p:cNvSpPr/>
          <p:nvPr/>
        </p:nvSpPr>
        <p:spPr>
          <a:xfrm>
            <a:off x="8579080" y="2597029"/>
            <a:ext cx="1271013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차후 계획</a:t>
            </a:r>
            <a:endParaRPr kumimoji="1" lang="en-US" altLang="ko-KR" sz="18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12D6EED-A528-4820-9D1E-8B200AA671AB}"/>
              </a:ext>
            </a:extLst>
          </p:cNvPr>
          <p:cNvGrpSpPr/>
          <p:nvPr/>
        </p:nvGrpSpPr>
        <p:grpSpPr>
          <a:xfrm>
            <a:off x="8737066" y="3221980"/>
            <a:ext cx="955040" cy="947346"/>
            <a:chOff x="4080757" y="3151138"/>
            <a:chExt cx="955040" cy="947346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3A01F3C6-169F-400F-BD17-C1F6AD7DCA9B}"/>
                </a:ext>
              </a:extLst>
            </p:cNvPr>
            <p:cNvGrpSpPr/>
            <p:nvPr/>
          </p:nvGrpSpPr>
          <p:grpSpPr>
            <a:xfrm>
              <a:off x="4080757" y="3151138"/>
              <a:ext cx="955040" cy="947346"/>
              <a:chOff x="1290883" y="1981384"/>
              <a:chExt cx="834663" cy="834663"/>
            </a:xfrm>
          </p:grpSpPr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6031BB43-F92B-471D-8AB7-11A6366D8AA8}"/>
                  </a:ext>
                </a:extLst>
              </p:cNvPr>
              <p:cNvSpPr/>
              <p:nvPr/>
            </p:nvSpPr>
            <p:spPr>
              <a:xfrm>
                <a:off x="1290883" y="1981384"/>
                <a:ext cx="834663" cy="834663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68727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 dirty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1" name="Group 19">
                <a:extLst>
                  <a:ext uri="{FF2B5EF4-FFF2-40B4-BE49-F238E27FC236}">
                    <a16:creationId xmlns:a16="http://schemas.microsoft.com/office/drawing/2014/main" id="{A5FCD5C9-E4C7-487C-BF3E-914FEDA5A05A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468545" y="2161265"/>
                <a:ext cx="390672" cy="440653"/>
                <a:chOff x="2377" y="2856"/>
                <a:chExt cx="1532" cy="1728"/>
              </a:xfrm>
            </p:grpSpPr>
            <p:sp>
              <p:nvSpPr>
                <p:cNvPr id="52" name="Freeform 23">
                  <a:extLst>
                    <a:ext uri="{FF2B5EF4-FFF2-40B4-BE49-F238E27FC236}">
                      <a16:creationId xmlns:a16="http://schemas.microsoft.com/office/drawing/2014/main" id="{34FF3DBC-E9F3-4441-8666-F3A6F0EE10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16" y="3696"/>
                  <a:ext cx="253" cy="287"/>
                </a:xfrm>
                <a:custGeom>
                  <a:avLst/>
                  <a:gdLst>
                    <a:gd name="T0" fmla="*/ 0 w 1265"/>
                    <a:gd name="T1" fmla="*/ 368 h 1435"/>
                    <a:gd name="T2" fmla="*/ 719 w 1265"/>
                    <a:gd name="T3" fmla="*/ 0 h 1435"/>
                    <a:gd name="T4" fmla="*/ 1265 w 1265"/>
                    <a:gd name="T5" fmla="*/ 1067 h 1435"/>
                    <a:gd name="T6" fmla="*/ 545 w 1265"/>
                    <a:gd name="T7" fmla="*/ 1435 h 1435"/>
                    <a:gd name="T8" fmla="*/ 0 w 1265"/>
                    <a:gd name="T9" fmla="*/ 368 h 14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5" h="1435">
                      <a:moveTo>
                        <a:pt x="0" y="368"/>
                      </a:moveTo>
                      <a:lnTo>
                        <a:pt x="719" y="0"/>
                      </a:lnTo>
                      <a:lnTo>
                        <a:pt x="1265" y="1067"/>
                      </a:lnTo>
                      <a:lnTo>
                        <a:pt x="545" y="1435"/>
                      </a:lnTo>
                      <a:lnTo>
                        <a:pt x="0" y="36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" name="Freeform 24">
                  <a:extLst>
                    <a:ext uri="{FF2B5EF4-FFF2-40B4-BE49-F238E27FC236}">
                      <a16:creationId xmlns:a16="http://schemas.microsoft.com/office/drawing/2014/main" id="{3C8A67BF-4F83-4CB0-A4F2-BAC98B1FCD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1" y="2856"/>
                  <a:ext cx="1018" cy="1019"/>
                </a:xfrm>
                <a:custGeom>
                  <a:avLst/>
                  <a:gdLst>
                    <a:gd name="T0" fmla="*/ 1330 w 5091"/>
                    <a:gd name="T1" fmla="*/ 310 h 5097"/>
                    <a:gd name="T2" fmla="*/ 1005 w 5091"/>
                    <a:gd name="T3" fmla="*/ 520 h 5097"/>
                    <a:gd name="T4" fmla="*/ 722 w 5091"/>
                    <a:gd name="T5" fmla="*/ 771 h 5097"/>
                    <a:gd name="T6" fmla="*/ 483 w 5091"/>
                    <a:gd name="T7" fmla="*/ 1056 h 5097"/>
                    <a:gd name="T8" fmla="*/ 290 w 5091"/>
                    <a:gd name="T9" fmla="*/ 1370 h 5097"/>
                    <a:gd name="T10" fmla="*/ 144 w 5091"/>
                    <a:gd name="T11" fmla="*/ 1706 h 5097"/>
                    <a:gd name="T12" fmla="*/ 48 w 5091"/>
                    <a:gd name="T13" fmla="*/ 2060 h 5097"/>
                    <a:gd name="T14" fmla="*/ 3 w 5091"/>
                    <a:gd name="T15" fmla="*/ 2425 h 5097"/>
                    <a:gd name="T16" fmla="*/ 12 w 5091"/>
                    <a:gd name="T17" fmla="*/ 2796 h 5097"/>
                    <a:gd name="T18" fmla="*/ 73 w 5091"/>
                    <a:gd name="T19" fmla="*/ 3166 h 5097"/>
                    <a:gd name="T20" fmla="*/ 193 w 5091"/>
                    <a:gd name="T21" fmla="*/ 3531 h 5097"/>
                    <a:gd name="T22" fmla="*/ 273 w 5091"/>
                    <a:gd name="T23" fmla="*/ 3708 h 5097"/>
                    <a:gd name="T24" fmla="*/ 439 w 5091"/>
                    <a:gd name="T25" fmla="*/ 3989 h 5097"/>
                    <a:gd name="T26" fmla="*/ 677 w 5091"/>
                    <a:gd name="T27" fmla="*/ 4285 h 5097"/>
                    <a:gd name="T28" fmla="*/ 952 w 5091"/>
                    <a:gd name="T29" fmla="*/ 4540 h 5097"/>
                    <a:gd name="T30" fmla="*/ 1256 w 5091"/>
                    <a:gd name="T31" fmla="*/ 4749 h 5097"/>
                    <a:gd name="T32" fmla="*/ 1585 w 5091"/>
                    <a:gd name="T33" fmla="*/ 4910 h 5097"/>
                    <a:gd name="T34" fmla="*/ 1935 w 5091"/>
                    <a:gd name="T35" fmla="*/ 5023 h 5097"/>
                    <a:gd name="T36" fmla="*/ 2296 w 5091"/>
                    <a:gd name="T37" fmla="*/ 5084 h 5097"/>
                    <a:gd name="T38" fmla="*/ 2666 w 5091"/>
                    <a:gd name="T39" fmla="*/ 5095 h 5097"/>
                    <a:gd name="T40" fmla="*/ 3038 w 5091"/>
                    <a:gd name="T41" fmla="*/ 5051 h 5097"/>
                    <a:gd name="T42" fmla="*/ 3405 w 5091"/>
                    <a:gd name="T43" fmla="*/ 4950 h 5097"/>
                    <a:gd name="T44" fmla="*/ 3703 w 5091"/>
                    <a:gd name="T45" fmla="*/ 4824 h 5097"/>
                    <a:gd name="T46" fmla="*/ 3874 w 5091"/>
                    <a:gd name="T47" fmla="*/ 4728 h 5097"/>
                    <a:gd name="T48" fmla="*/ 4186 w 5091"/>
                    <a:gd name="T49" fmla="*/ 4504 h 5097"/>
                    <a:gd name="T50" fmla="*/ 4454 w 5091"/>
                    <a:gd name="T51" fmla="*/ 4242 h 5097"/>
                    <a:gd name="T52" fmla="*/ 4678 w 5091"/>
                    <a:gd name="T53" fmla="*/ 3946 h 5097"/>
                    <a:gd name="T54" fmla="*/ 4856 w 5091"/>
                    <a:gd name="T55" fmla="*/ 3624 h 5097"/>
                    <a:gd name="T56" fmla="*/ 4985 w 5091"/>
                    <a:gd name="T57" fmla="*/ 3281 h 5097"/>
                    <a:gd name="T58" fmla="*/ 5064 w 5091"/>
                    <a:gd name="T59" fmla="*/ 2922 h 5097"/>
                    <a:gd name="T60" fmla="*/ 5091 w 5091"/>
                    <a:gd name="T61" fmla="*/ 2555 h 5097"/>
                    <a:gd name="T62" fmla="*/ 5066 w 5091"/>
                    <a:gd name="T63" fmla="*/ 2184 h 5097"/>
                    <a:gd name="T64" fmla="*/ 4985 w 5091"/>
                    <a:gd name="T65" fmla="*/ 1815 h 5097"/>
                    <a:gd name="T66" fmla="*/ 4848 w 5091"/>
                    <a:gd name="T67" fmla="*/ 1453 h 5097"/>
                    <a:gd name="T68" fmla="*/ 4787 w 5091"/>
                    <a:gd name="T69" fmla="*/ 1336 h 5097"/>
                    <a:gd name="T70" fmla="*/ 4574 w 5091"/>
                    <a:gd name="T71" fmla="*/ 1010 h 5097"/>
                    <a:gd name="T72" fmla="*/ 4321 w 5091"/>
                    <a:gd name="T73" fmla="*/ 727 h 5097"/>
                    <a:gd name="T74" fmla="*/ 4033 w 5091"/>
                    <a:gd name="T75" fmla="*/ 486 h 5097"/>
                    <a:gd name="T76" fmla="*/ 3718 w 5091"/>
                    <a:gd name="T77" fmla="*/ 292 h 5097"/>
                    <a:gd name="T78" fmla="*/ 3381 w 5091"/>
                    <a:gd name="T79" fmla="*/ 145 h 5097"/>
                    <a:gd name="T80" fmla="*/ 3027 w 5091"/>
                    <a:gd name="T81" fmla="*/ 48 h 5097"/>
                    <a:gd name="T82" fmla="*/ 2663 w 5091"/>
                    <a:gd name="T83" fmla="*/ 3 h 5097"/>
                    <a:gd name="T84" fmla="*/ 2294 w 5091"/>
                    <a:gd name="T85" fmla="*/ 12 h 5097"/>
                    <a:gd name="T86" fmla="*/ 1926 w 5091"/>
                    <a:gd name="T87" fmla="*/ 75 h 5097"/>
                    <a:gd name="T88" fmla="*/ 1565 w 5091"/>
                    <a:gd name="T89" fmla="*/ 197 h 50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5091" h="5097">
                      <a:moveTo>
                        <a:pt x="1389" y="279"/>
                      </a:moveTo>
                      <a:lnTo>
                        <a:pt x="1389" y="279"/>
                      </a:lnTo>
                      <a:lnTo>
                        <a:pt x="1330" y="310"/>
                      </a:lnTo>
                      <a:lnTo>
                        <a:pt x="1217" y="375"/>
                      </a:lnTo>
                      <a:lnTo>
                        <a:pt x="1109" y="445"/>
                      </a:lnTo>
                      <a:lnTo>
                        <a:pt x="1005" y="520"/>
                      </a:lnTo>
                      <a:lnTo>
                        <a:pt x="906" y="599"/>
                      </a:lnTo>
                      <a:lnTo>
                        <a:pt x="812" y="683"/>
                      </a:lnTo>
                      <a:lnTo>
                        <a:pt x="722" y="771"/>
                      </a:lnTo>
                      <a:lnTo>
                        <a:pt x="637" y="862"/>
                      </a:lnTo>
                      <a:lnTo>
                        <a:pt x="557" y="957"/>
                      </a:lnTo>
                      <a:lnTo>
                        <a:pt x="483" y="1056"/>
                      </a:lnTo>
                      <a:lnTo>
                        <a:pt x="413" y="1157"/>
                      </a:lnTo>
                      <a:lnTo>
                        <a:pt x="349" y="1262"/>
                      </a:lnTo>
                      <a:lnTo>
                        <a:pt x="290" y="1370"/>
                      </a:lnTo>
                      <a:lnTo>
                        <a:pt x="236" y="1479"/>
                      </a:lnTo>
                      <a:lnTo>
                        <a:pt x="187" y="1591"/>
                      </a:lnTo>
                      <a:lnTo>
                        <a:pt x="144" y="1706"/>
                      </a:lnTo>
                      <a:lnTo>
                        <a:pt x="107" y="1822"/>
                      </a:lnTo>
                      <a:lnTo>
                        <a:pt x="75" y="1940"/>
                      </a:lnTo>
                      <a:lnTo>
                        <a:pt x="48" y="2060"/>
                      </a:lnTo>
                      <a:lnTo>
                        <a:pt x="27" y="2181"/>
                      </a:lnTo>
                      <a:lnTo>
                        <a:pt x="13" y="2302"/>
                      </a:lnTo>
                      <a:lnTo>
                        <a:pt x="3" y="2425"/>
                      </a:lnTo>
                      <a:lnTo>
                        <a:pt x="0" y="2548"/>
                      </a:lnTo>
                      <a:lnTo>
                        <a:pt x="3" y="2671"/>
                      </a:lnTo>
                      <a:lnTo>
                        <a:pt x="12" y="2796"/>
                      </a:lnTo>
                      <a:lnTo>
                        <a:pt x="26" y="2919"/>
                      </a:lnTo>
                      <a:lnTo>
                        <a:pt x="47" y="3042"/>
                      </a:lnTo>
                      <a:lnTo>
                        <a:pt x="73" y="3166"/>
                      </a:lnTo>
                      <a:lnTo>
                        <a:pt x="107" y="3288"/>
                      </a:lnTo>
                      <a:lnTo>
                        <a:pt x="147" y="3410"/>
                      </a:lnTo>
                      <a:lnTo>
                        <a:pt x="193" y="3531"/>
                      </a:lnTo>
                      <a:lnTo>
                        <a:pt x="245" y="3650"/>
                      </a:lnTo>
                      <a:lnTo>
                        <a:pt x="273" y="3708"/>
                      </a:lnTo>
                      <a:lnTo>
                        <a:pt x="273" y="3708"/>
                      </a:lnTo>
                      <a:lnTo>
                        <a:pt x="303" y="3767"/>
                      </a:lnTo>
                      <a:lnTo>
                        <a:pt x="369" y="3880"/>
                      </a:lnTo>
                      <a:lnTo>
                        <a:pt x="439" y="3989"/>
                      </a:lnTo>
                      <a:lnTo>
                        <a:pt x="515" y="4092"/>
                      </a:lnTo>
                      <a:lnTo>
                        <a:pt x="593" y="4191"/>
                      </a:lnTo>
                      <a:lnTo>
                        <a:pt x="677" y="4285"/>
                      </a:lnTo>
                      <a:lnTo>
                        <a:pt x="765" y="4375"/>
                      </a:lnTo>
                      <a:lnTo>
                        <a:pt x="857" y="4460"/>
                      </a:lnTo>
                      <a:lnTo>
                        <a:pt x="952" y="4540"/>
                      </a:lnTo>
                      <a:lnTo>
                        <a:pt x="1050" y="4615"/>
                      </a:lnTo>
                      <a:lnTo>
                        <a:pt x="1151" y="4684"/>
                      </a:lnTo>
                      <a:lnTo>
                        <a:pt x="1256" y="4749"/>
                      </a:lnTo>
                      <a:lnTo>
                        <a:pt x="1364" y="4807"/>
                      </a:lnTo>
                      <a:lnTo>
                        <a:pt x="1473" y="4862"/>
                      </a:lnTo>
                      <a:lnTo>
                        <a:pt x="1585" y="4910"/>
                      </a:lnTo>
                      <a:lnTo>
                        <a:pt x="1700" y="4952"/>
                      </a:lnTo>
                      <a:lnTo>
                        <a:pt x="1816" y="4990"/>
                      </a:lnTo>
                      <a:lnTo>
                        <a:pt x="1935" y="5023"/>
                      </a:lnTo>
                      <a:lnTo>
                        <a:pt x="2054" y="5049"/>
                      </a:lnTo>
                      <a:lnTo>
                        <a:pt x="2175" y="5070"/>
                      </a:lnTo>
                      <a:lnTo>
                        <a:pt x="2296" y="5084"/>
                      </a:lnTo>
                      <a:lnTo>
                        <a:pt x="2419" y="5094"/>
                      </a:lnTo>
                      <a:lnTo>
                        <a:pt x="2542" y="5097"/>
                      </a:lnTo>
                      <a:lnTo>
                        <a:pt x="2666" y="5095"/>
                      </a:lnTo>
                      <a:lnTo>
                        <a:pt x="2790" y="5085"/>
                      </a:lnTo>
                      <a:lnTo>
                        <a:pt x="2913" y="5071"/>
                      </a:lnTo>
                      <a:lnTo>
                        <a:pt x="3038" y="5051"/>
                      </a:lnTo>
                      <a:lnTo>
                        <a:pt x="3160" y="5024"/>
                      </a:lnTo>
                      <a:lnTo>
                        <a:pt x="3283" y="4990"/>
                      </a:lnTo>
                      <a:lnTo>
                        <a:pt x="3405" y="4950"/>
                      </a:lnTo>
                      <a:lnTo>
                        <a:pt x="3525" y="4904"/>
                      </a:lnTo>
                      <a:lnTo>
                        <a:pt x="3644" y="4852"/>
                      </a:lnTo>
                      <a:lnTo>
                        <a:pt x="3703" y="4824"/>
                      </a:lnTo>
                      <a:lnTo>
                        <a:pt x="3703" y="4824"/>
                      </a:lnTo>
                      <a:lnTo>
                        <a:pt x="3761" y="4794"/>
                      </a:lnTo>
                      <a:lnTo>
                        <a:pt x="3874" y="4728"/>
                      </a:lnTo>
                      <a:lnTo>
                        <a:pt x="3983" y="4658"/>
                      </a:lnTo>
                      <a:lnTo>
                        <a:pt x="4087" y="4583"/>
                      </a:lnTo>
                      <a:lnTo>
                        <a:pt x="4186" y="4504"/>
                      </a:lnTo>
                      <a:lnTo>
                        <a:pt x="4281" y="4420"/>
                      </a:lnTo>
                      <a:lnTo>
                        <a:pt x="4370" y="4333"/>
                      </a:lnTo>
                      <a:lnTo>
                        <a:pt x="4454" y="4242"/>
                      </a:lnTo>
                      <a:lnTo>
                        <a:pt x="4534" y="4146"/>
                      </a:lnTo>
                      <a:lnTo>
                        <a:pt x="4609" y="4047"/>
                      </a:lnTo>
                      <a:lnTo>
                        <a:pt x="4678" y="3946"/>
                      </a:lnTo>
                      <a:lnTo>
                        <a:pt x="4743" y="3841"/>
                      </a:lnTo>
                      <a:lnTo>
                        <a:pt x="4802" y="3733"/>
                      </a:lnTo>
                      <a:lnTo>
                        <a:pt x="4856" y="3624"/>
                      </a:lnTo>
                      <a:lnTo>
                        <a:pt x="4904" y="3512"/>
                      </a:lnTo>
                      <a:lnTo>
                        <a:pt x="4947" y="3397"/>
                      </a:lnTo>
                      <a:lnTo>
                        <a:pt x="4985" y="3281"/>
                      </a:lnTo>
                      <a:lnTo>
                        <a:pt x="5017" y="3163"/>
                      </a:lnTo>
                      <a:lnTo>
                        <a:pt x="5043" y="3043"/>
                      </a:lnTo>
                      <a:lnTo>
                        <a:pt x="5064" y="2922"/>
                      </a:lnTo>
                      <a:lnTo>
                        <a:pt x="5079" y="2801"/>
                      </a:lnTo>
                      <a:lnTo>
                        <a:pt x="5088" y="2679"/>
                      </a:lnTo>
                      <a:lnTo>
                        <a:pt x="5091" y="2555"/>
                      </a:lnTo>
                      <a:lnTo>
                        <a:pt x="5089" y="2432"/>
                      </a:lnTo>
                      <a:lnTo>
                        <a:pt x="5081" y="2307"/>
                      </a:lnTo>
                      <a:lnTo>
                        <a:pt x="5066" y="2184"/>
                      </a:lnTo>
                      <a:lnTo>
                        <a:pt x="5045" y="2061"/>
                      </a:lnTo>
                      <a:lnTo>
                        <a:pt x="5018" y="1937"/>
                      </a:lnTo>
                      <a:lnTo>
                        <a:pt x="4985" y="1815"/>
                      </a:lnTo>
                      <a:lnTo>
                        <a:pt x="4946" y="1693"/>
                      </a:lnTo>
                      <a:lnTo>
                        <a:pt x="4900" y="1572"/>
                      </a:lnTo>
                      <a:lnTo>
                        <a:pt x="4848" y="1453"/>
                      </a:lnTo>
                      <a:lnTo>
                        <a:pt x="4818" y="1395"/>
                      </a:lnTo>
                      <a:lnTo>
                        <a:pt x="4818" y="1395"/>
                      </a:lnTo>
                      <a:lnTo>
                        <a:pt x="4787" y="1336"/>
                      </a:lnTo>
                      <a:lnTo>
                        <a:pt x="4721" y="1223"/>
                      </a:lnTo>
                      <a:lnTo>
                        <a:pt x="4649" y="1115"/>
                      </a:lnTo>
                      <a:lnTo>
                        <a:pt x="4574" y="1010"/>
                      </a:lnTo>
                      <a:lnTo>
                        <a:pt x="4493" y="911"/>
                      </a:lnTo>
                      <a:lnTo>
                        <a:pt x="4408" y="817"/>
                      </a:lnTo>
                      <a:lnTo>
                        <a:pt x="4321" y="727"/>
                      </a:lnTo>
                      <a:lnTo>
                        <a:pt x="4229" y="641"/>
                      </a:lnTo>
                      <a:lnTo>
                        <a:pt x="4132" y="561"/>
                      </a:lnTo>
                      <a:lnTo>
                        <a:pt x="4033" y="486"/>
                      </a:lnTo>
                      <a:lnTo>
                        <a:pt x="3931" y="416"/>
                      </a:lnTo>
                      <a:lnTo>
                        <a:pt x="3826" y="351"/>
                      </a:lnTo>
                      <a:lnTo>
                        <a:pt x="3718" y="292"/>
                      </a:lnTo>
                      <a:lnTo>
                        <a:pt x="3609" y="237"/>
                      </a:lnTo>
                      <a:lnTo>
                        <a:pt x="3496" y="189"/>
                      </a:lnTo>
                      <a:lnTo>
                        <a:pt x="3381" y="145"/>
                      </a:lnTo>
                      <a:lnTo>
                        <a:pt x="3265" y="108"/>
                      </a:lnTo>
                      <a:lnTo>
                        <a:pt x="3146" y="75"/>
                      </a:lnTo>
                      <a:lnTo>
                        <a:pt x="3027" y="48"/>
                      </a:lnTo>
                      <a:lnTo>
                        <a:pt x="2907" y="27"/>
                      </a:lnTo>
                      <a:lnTo>
                        <a:pt x="2786" y="13"/>
                      </a:lnTo>
                      <a:lnTo>
                        <a:pt x="2663" y="3"/>
                      </a:lnTo>
                      <a:lnTo>
                        <a:pt x="2541" y="0"/>
                      </a:lnTo>
                      <a:lnTo>
                        <a:pt x="2418" y="3"/>
                      </a:lnTo>
                      <a:lnTo>
                        <a:pt x="2294" y="12"/>
                      </a:lnTo>
                      <a:lnTo>
                        <a:pt x="2171" y="26"/>
                      </a:lnTo>
                      <a:lnTo>
                        <a:pt x="2049" y="48"/>
                      </a:lnTo>
                      <a:lnTo>
                        <a:pt x="1926" y="75"/>
                      </a:lnTo>
                      <a:lnTo>
                        <a:pt x="1805" y="109"/>
                      </a:lnTo>
                      <a:lnTo>
                        <a:pt x="1685" y="150"/>
                      </a:lnTo>
                      <a:lnTo>
                        <a:pt x="1565" y="197"/>
                      </a:lnTo>
                      <a:lnTo>
                        <a:pt x="1447" y="250"/>
                      </a:lnTo>
                      <a:lnTo>
                        <a:pt x="1389" y="27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" name="Freeform 26">
                  <a:extLst>
                    <a:ext uri="{FF2B5EF4-FFF2-40B4-BE49-F238E27FC236}">
                      <a16:creationId xmlns:a16="http://schemas.microsoft.com/office/drawing/2014/main" id="{998FCF76-F855-4502-BD71-1423B03968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01" y="3241"/>
                  <a:ext cx="550" cy="521"/>
                </a:xfrm>
                <a:custGeom>
                  <a:avLst/>
                  <a:gdLst>
                    <a:gd name="T0" fmla="*/ 100 w 2749"/>
                    <a:gd name="T1" fmla="*/ 0 h 2606"/>
                    <a:gd name="T2" fmla="*/ 72 w 2749"/>
                    <a:gd name="T3" fmla="*/ 91 h 2606"/>
                    <a:gd name="T4" fmla="*/ 30 w 2749"/>
                    <a:gd name="T5" fmla="*/ 279 h 2606"/>
                    <a:gd name="T6" fmla="*/ 6 w 2749"/>
                    <a:gd name="T7" fmla="*/ 469 h 2606"/>
                    <a:gd name="T8" fmla="*/ 0 w 2749"/>
                    <a:gd name="T9" fmla="*/ 663 h 2606"/>
                    <a:gd name="T10" fmla="*/ 12 w 2749"/>
                    <a:gd name="T11" fmla="*/ 856 h 2606"/>
                    <a:gd name="T12" fmla="*/ 34 w 2749"/>
                    <a:gd name="T13" fmla="*/ 1000 h 2606"/>
                    <a:gd name="T14" fmla="*/ 55 w 2749"/>
                    <a:gd name="T15" fmla="*/ 1096 h 2606"/>
                    <a:gd name="T16" fmla="*/ 80 w 2749"/>
                    <a:gd name="T17" fmla="*/ 1192 h 2606"/>
                    <a:gd name="T18" fmla="*/ 111 w 2749"/>
                    <a:gd name="T19" fmla="*/ 1287 h 2606"/>
                    <a:gd name="T20" fmla="*/ 147 w 2749"/>
                    <a:gd name="T21" fmla="*/ 1380 h 2606"/>
                    <a:gd name="T22" fmla="*/ 188 w 2749"/>
                    <a:gd name="T23" fmla="*/ 1473 h 2606"/>
                    <a:gd name="T24" fmla="*/ 211 w 2749"/>
                    <a:gd name="T25" fmla="*/ 1519 h 2606"/>
                    <a:gd name="T26" fmla="*/ 245 w 2749"/>
                    <a:gd name="T27" fmla="*/ 1581 h 2606"/>
                    <a:gd name="T28" fmla="*/ 317 w 2749"/>
                    <a:gd name="T29" fmla="*/ 1701 h 2606"/>
                    <a:gd name="T30" fmla="*/ 398 w 2749"/>
                    <a:gd name="T31" fmla="*/ 1814 h 2606"/>
                    <a:gd name="T32" fmla="*/ 483 w 2749"/>
                    <a:gd name="T33" fmla="*/ 1920 h 2606"/>
                    <a:gd name="T34" fmla="*/ 576 w 2749"/>
                    <a:gd name="T35" fmla="*/ 2021 h 2606"/>
                    <a:gd name="T36" fmla="*/ 675 w 2749"/>
                    <a:gd name="T37" fmla="*/ 2114 h 2606"/>
                    <a:gd name="T38" fmla="*/ 779 w 2749"/>
                    <a:gd name="T39" fmla="*/ 2199 h 2606"/>
                    <a:gd name="T40" fmla="*/ 888 w 2749"/>
                    <a:gd name="T41" fmla="*/ 2277 h 2606"/>
                    <a:gd name="T42" fmla="*/ 1003 w 2749"/>
                    <a:gd name="T43" fmla="*/ 2348 h 2606"/>
                    <a:gd name="T44" fmla="*/ 1121 w 2749"/>
                    <a:gd name="T45" fmla="*/ 2411 h 2606"/>
                    <a:gd name="T46" fmla="*/ 1244 w 2749"/>
                    <a:gd name="T47" fmla="*/ 2465 h 2606"/>
                    <a:gd name="T48" fmla="*/ 1372 w 2749"/>
                    <a:gd name="T49" fmla="*/ 2511 h 2606"/>
                    <a:gd name="T50" fmla="*/ 1503 w 2749"/>
                    <a:gd name="T51" fmla="*/ 2548 h 2606"/>
                    <a:gd name="T52" fmla="*/ 1635 w 2749"/>
                    <a:gd name="T53" fmla="*/ 2577 h 2606"/>
                    <a:gd name="T54" fmla="*/ 1772 w 2749"/>
                    <a:gd name="T55" fmla="*/ 2596 h 2606"/>
                    <a:gd name="T56" fmla="*/ 1912 w 2749"/>
                    <a:gd name="T57" fmla="*/ 2605 h 2606"/>
                    <a:gd name="T58" fmla="*/ 1982 w 2749"/>
                    <a:gd name="T59" fmla="*/ 2606 h 2606"/>
                    <a:gd name="T60" fmla="*/ 2032 w 2749"/>
                    <a:gd name="T61" fmla="*/ 2605 h 2606"/>
                    <a:gd name="T62" fmla="*/ 2130 w 2749"/>
                    <a:gd name="T63" fmla="*/ 2600 h 2606"/>
                    <a:gd name="T64" fmla="*/ 2275 w 2749"/>
                    <a:gd name="T65" fmla="*/ 2584 h 2606"/>
                    <a:gd name="T66" fmla="*/ 2466 w 2749"/>
                    <a:gd name="T67" fmla="*/ 2544 h 2606"/>
                    <a:gd name="T68" fmla="*/ 2655 w 2749"/>
                    <a:gd name="T69" fmla="*/ 2488 h 2606"/>
                    <a:gd name="T70" fmla="*/ 2749 w 2749"/>
                    <a:gd name="T71" fmla="*/ 2452 h 2606"/>
                    <a:gd name="T72" fmla="*/ 2749 w 2749"/>
                    <a:gd name="T73" fmla="*/ 0 h 2606"/>
                    <a:gd name="T74" fmla="*/ 100 w 2749"/>
                    <a:gd name="T75" fmla="*/ 0 h 26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749" h="2606">
                      <a:moveTo>
                        <a:pt x="100" y="0"/>
                      </a:moveTo>
                      <a:lnTo>
                        <a:pt x="72" y="91"/>
                      </a:lnTo>
                      <a:lnTo>
                        <a:pt x="30" y="279"/>
                      </a:lnTo>
                      <a:lnTo>
                        <a:pt x="6" y="469"/>
                      </a:lnTo>
                      <a:lnTo>
                        <a:pt x="0" y="663"/>
                      </a:lnTo>
                      <a:lnTo>
                        <a:pt x="12" y="856"/>
                      </a:lnTo>
                      <a:lnTo>
                        <a:pt x="34" y="1000"/>
                      </a:lnTo>
                      <a:lnTo>
                        <a:pt x="55" y="1096"/>
                      </a:lnTo>
                      <a:lnTo>
                        <a:pt x="80" y="1192"/>
                      </a:lnTo>
                      <a:lnTo>
                        <a:pt x="111" y="1287"/>
                      </a:lnTo>
                      <a:lnTo>
                        <a:pt x="147" y="1380"/>
                      </a:lnTo>
                      <a:lnTo>
                        <a:pt x="188" y="1473"/>
                      </a:lnTo>
                      <a:lnTo>
                        <a:pt x="211" y="1519"/>
                      </a:lnTo>
                      <a:lnTo>
                        <a:pt x="245" y="1581"/>
                      </a:lnTo>
                      <a:lnTo>
                        <a:pt x="317" y="1701"/>
                      </a:lnTo>
                      <a:lnTo>
                        <a:pt x="398" y="1814"/>
                      </a:lnTo>
                      <a:lnTo>
                        <a:pt x="483" y="1920"/>
                      </a:lnTo>
                      <a:lnTo>
                        <a:pt x="576" y="2021"/>
                      </a:lnTo>
                      <a:lnTo>
                        <a:pt x="675" y="2114"/>
                      </a:lnTo>
                      <a:lnTo>
                        <a:pt x="779" y="2199"/>
                      </a:lnTo>
                      <a:lnTo>
                        <a:pt x="888" y="2277"/>
                      </a:lnTo>
                      <a:lnTo>
                        <a:pt x="1003" y="2348"/>
                      </a:lnTo>
                      <a:lnTo>
                        <a:pt x="1121" y="2411"/>
                      </a:lnTo>
                      <a:lnTo>
                        <a:pt x="1244" y="2465"/>
                      </a:lnTo>
                      <a:lnTo>
                        <a:pt x="1372" y="2511"/>
                      </a:lnTo>
                      <a:lnTo>
                        <a:pt x="1503" y="2548"/>
                      </a:lnTo>
                      <a:lnTo>
                        <a:pt x="1635" y="2577"/>
                      </a:lnTo>
                      <a:lnTo>
                        <a:pt x="1772" y="2596"/>
                      </a:lnTo>
                      <a:lnTo>
                        <a:pt x="1912" y="2605"/>
                      </a:lnTo>
                      <a:lnTo>
                        <a:pt x="1982" y="2606"/>
                      </a:lnTo>
                      <a:lnTo>
                        <a:pt x="2032" y="2605"/>
                      </a:lnTo>
                      <a:lnTo>
                        <a:pt x="2130" y="2600"/>
                      </a:lnTo>
                      <a:lnTo>
                        <a:pt x="2275" y="2584"/>
                      </a:lnTo>
                      <a:lnTo>
                        <a:pt x="2466" y="2544"/>
                      </a:lnTo>
                      <a:lnTo>
                        <a:pt x="2655" y="2488"/>
                      </a:lnTo>
                      <a:lnTo>
                        <a:pt x="2749" y="2452"/>
                      </a:lnTo>
                      <a:lnTo>
                        <a:pt x="2749" y="0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" name="Freeform 28">
                  <a:extLst>
                    <a:ext uri="{FF2B5EF4-FFF2-40B4-BE49-F238E27FC236}">
                      <a16:creationId xmlns:a16="http://schemas.microsoft.com/office/drawing/2014/main" id="{A35A9EF4-D6C0-4275-9C58-1EA04B1CE9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7" y="4239"/>
                  <a:ext cx="223" cy="345"/>
                </a:xfrm>
                <a:custGeom>
                  <a:avLst/>
                  <a:gdLst>
                    <a:gd name="T0" fmla="*/ 558 w 1116"/>
                    <a:gd name="T1" fmla="*/ 1728 h 1728"/>
                    <a:gd name="T2" fmla="*/ 529 w 1116"/>
                    <a:gd name="T3" fmla="*/ 1728 h 1728"/>
                    <a:gd name="T4" fmla="*/ 474 w 1116"/>
                    <a:gd name="T5" fmla="*/ 1722 h 1728"/>
                    <a:gd name="T6" fmla="*/ 419 w 1116"/>
                    <a:gd name="T7" fmla="*/ 1711 h 1728"/>
                    <a:gd name="T8" fmla="*/ 367 w 1116"/>
                    <a:gd name="T9" fmla="*/ 1695 h 1728"/>
                    <a:gd name="T10" fmla="*/ 317 w 1116"/>
                    <a:gd name="T11" fmla="*/ 1674 h 1728"/>
                    <a:gd name="T12" fmla="*/ 270 w 1116"/>
                    <a:gd name="T13" fmla="*/ 1647 h 1728"/>
                    <a:gd name="T14" fmla="*/ 225 w 1116"/>
                    <a:gd name="T15" fmla="*/ 1617 h 1728"/>
                    <a:gd name="T16" fmla="*/ 183 w 1116"/>
                    <a:gd name="T17" fmla="*/ 1583 h 1728"/>
                    <a:gd name="T18" fmla="*/ 145 w 1116"/>
                    <a:gd name="T19" fmla="*/ 1545 h 1728"/>
                    <a:gd name="T20" fmla="*/ 111 w 1116"/>
                    <a:gd name="T21" fmla="*/ 1504 h 1728"/>
                    <a:gd name="T22" fmla="*/ 82 w 1116"/>
                    <a:gd name="T23" fmla="*/ 1459 h 1728"/>
                    <a:gd name="T24" fmla="*/ 55 w 1116"/>
                    <a:gd name="T25" fmla="*/ 1412 h 1728"/>
                    <a:gd name="T26" fmla="*/ 35 w 1116"/>
                    <a:gd name="T27" fmla="*/ 1362 h 1728"/>
                    <a:gd name="T28" fmla="*/ 18 w 1116"/>
                    <a:gd name="T29" fmla="*/ 1310 h 1728"/>
                    <a:gd name="T30" fmla="*/ 6 w 1116"/>
                    <a:gd name="T31" fmla="*/ 1255 h 1728"/>
                    <a:gd name="T32" fmla="*/ 1 w 1116"/>
                    <a:gd name="T33" fmla="*/ 1199 h 1728"/>
                    <a:gd name="T34" fmla="*/ 0 w 1116"/>
                    <a:gd name="T35" fmla="*/ 1171 h 1728"/>
                    <a:gd name="T36" fmla="*/ 0 w 1116"/>
                    <a:gd name="T37" fmla="*/ 0 h 1728"/>
                    <a:gd name="T38" fmla="*/ 1116 w 1116"/>
                    <a:gd name="T39" fmla="*/ 0 h 17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116" h="1728">
                      <a:moveTo>
                        <a:pt x="558" y="1728"/>
                      </a:moveTo>
                      <a:lnTo>
                        <a:pt x="529" y="1728"/>
                      </a:lnTo>
                      <a:lnTo>
                        <a:pt x="474" y="1722"/>
                      </a:lnTo>
                      <a:lnTo>
                        <a:pt x="419" y="1711"/>
                      </a:lnTo>
                      <a:lnTo>
                        <a:pt x="367" y="1695"/>
                      </a:lnTo>
                      <a:lnTo>
                        <a:pt x="317" y="1674"/>
                      </a:lnTo>
                      <a:lnTo>
                        <a:pt x="270" y="1647"/>
                      </a:lnTo>
                      <a:lnTo>
                        <a:pt x="225" y="1617"/>
                      </a:lnTo>
                      <a:lnTo>
                        <a:pt x="183" y="1583"/>
                      </a:lnTo>
                      <a:lnTo>
                        <a:pt x="145" y="1545"/>
                      </a:lnTo>
                      <a:lnTo>
                        <a:pt x="111" y="1504"/>
                      </a:lnTo>
                      <a:lnTo>
                        <a:pt x="82" y="1459"/>
                      </a:lnTo>
                      <a:lnTo>
                        <a:pt x="55" y="1412"/>
                      </a:lnTo>
                      <a:lnTo>
                        <a:pt x="35" y="1362"/>
                      </a:lnTo>
                      <a:lnTo>
                        <a:pt x="18" y="1310"/>
                      </a:lnTo>
                      <a:lnTo>
                        <a:pt x="6" y="1255"/>
                      </a:lnTo>
                      <a:lnTo>
                        <a:pt x="1" y="1199"/>
                      </a:lnTo>
                      <a:lnTo>
                        <a:pt x="0" y="1171"/>
                      </a:lnTo>
                      <a:lnTo>
                        <a:pt x="0" y="0"/>
                      </a:lnTo>
                      <a:lnTo>
                        <a:pt x="1116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682890FF-EF69-4E27-98F8-C1C6CF0E00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55167" y="3308851"/>
              <a:ext cx="641370" cy="6413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68960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167444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ko-KR" altLang="en-US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차후 계획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4C6C46-075A-49AE-8466-B453D72E78BB}"/>
              </a:ext>
            </a:extLst>
          </p:cNvPr>
          <p:cNvSpPr txBox="1"/>
          <p:nvPr/>
        </p:nvSpPr>
        <p:spPr>
          <a:xfrm>
            <a:off x="926431" y="2439179"/>
            <a:ext cx="11201401" cy="3328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Tx/>
              <a:buAutoNum type="arabicPeriod"/>
            </a:pPr>
            <a:r>
              <a:rPr kumimoji="1" lang="en-US" altLang="ko-KR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gathering </a:t>
            </a:r>
            <a:r>
              <a:rPr lang="en-US" altLang="ko-Kore-KR" sz="1800" b="1" dirty="0">
                <a:latin typeface="BM HANNA Air OTF" panose="020B0600000101010101" pitchFamily="34" charset="-127"/>
                <a:ea typeface="BM HANNA Air OTF" panose="020B0600000101010101" pitchFamily="34" charset="-127"/>
                <a:sym typeface="Wingdings" pitchFamily="2" charset="2"/>
              </a:rPr>
              <a:t> </a:t>
            </a:r>
            <a:r>
              <a:rPr kumimoji="1" lang="en-US" altLang="ko-KR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COCO Dataset,</a:t>
            </a:r>
            <a:r>
              <a:rPr lang="en-US" altLang="ko-KR" sz="1800" dirty="0"/>
              <a:t> </a:t>
            </a:r>
            <a:r>
              <a:rPr lang="en-US" altLang="ko-KR" sz="1800" b="1" dirty="0"/>
              <a:t>OIDv4 toolkit, </a:t>
            </a:r>
            <a:r>
              <a:rPr lang="ko-KR" altLang="en-US" sz="1800" b="1" dirty="0" err="1"/>
              <a:t>크롤링을</a:t>
            </a:r>
            <a:r>
              <a:rPr lang="ko-KR" altLang="en-US" sz="1800" b="1" dirty="0"/>
              <a:t> 통한 이미지 획득</a:t>
            </a:r>
            <a:endParaRPr kumimoji="1" lang="en-US" altLang="ko-KR" sz="18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labeling </a:t>
            </a:r>
            <a:r>
              <a:rPr lang="en-US" altLang="ko-Kore-KR" sz="1800" b="1" dirty="0">
                <a:latin typeface="BM HANNA Air OTF" panose="020B0600000101010101" pitchFamily="34" charset="-127"/>
                <a:ea typeface="BM HANNA Air OTF" panose="020B0600000101010101" pitchFamily="34" charset="-127"/>
                <a:sym typeface="Wingdings" pitchFamily="2" charset="2"/>
              </a:rPr>
              <a:t> </a:t>
            </a:r>
            <a:r>
              <a:rPr kumimoji="1" lang="en-US" altLang="en-US" sz="18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Vbat</a:t>
            </a:r>
            <a:r>
              <a:rPr kumimoji="1" lang="en-US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ko-KR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사용</a:t>
            </a:r>
            <a:endParaRPr kumimoji="1" lang="en-US" altLang="en-US" sz="18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00000"/>
              </a:lnSpc>
              <a:buFontTx/>
              <a:buAutoNum type="arabicPeriod"/>
            </a:pPr>
            <a:r>
              <a:rPr kumimoji="1" lang="en-US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학습 </a:t>
            </a:r>
            <a:r>
              <a:rPr lang="en-US" altLang="ko-Kore-KR" sz="1800" b="1" dirty="0">
                <a:latin typeface="BM HANNA Air OTF" panose="020B0600000101010101" pitchFamily="34" charset="-127"/>
                <a:ea typeface="BM HANNA Air OTF" panose="020B0600000101010101" pitchFamily="34" charset="-127"/>
                <a:sym typeface="Wingdings" pitchFamily="2" charset="2"/>
              </a:rPr>
              <a:t> </a:t>
            </a:r>
            <a:r>
              <a:rPr kumimoji="1" lang="en-US" altLang="en-US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Colab</a:t>
            </a:r>
            <a:r>
              <a:rPr kumimoji="1" lang="ko-KR" altLang="en-US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에서 </a:t>
            </a:r>
            <a:r>
              <a:rPr kumimoji="1" lang="en-US" altLang="ko-KR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Darknet </a:t>
            </a:r>
            <a:r>
              <a:rPr kumimoji="1" lang="ko-KR" altLang="en-US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프레임워크를 사용하여 </a:t>
            </a:r>
            <a:r>
              <a:rPr kumimoji="1" lang="ko-KR" altLang="en-US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파이썬으로</a:t>
            </a:r>
            <a:r>
              <a:rPr kumimoji="1" lang="ko-KR" altLang="en-US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코드 작성</a:t>
            </a:r>
            <a:endParaRPr kumimoji="1" lang="en-US" altLang="ko-KR" sz="18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00000"/>
              </a:lnSpc>
              <a:buFontTx/>
              <a:buAutoNum type="arabicPeriod"/>
            </a:pPr>
            <a:r>
              <a:rPr kumimoji="1" lang="ko-KR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동영상을 이미지 데이터로 분할 </a:t>
            </a:r>
            <a:r>
              <a:rPr lang="en-US" altLang="ko-Kore-KR" sz="1800" b="1" dirty="0">
                <a:latin typeface="BM HANNA Air OTF" panose="020B0600000101010101" pitchFamily="34" charset="-127"/>
                <a:ea typeface="BM HANNA Air OTF" panose="020B0600000101010101" pitchFamily="34" charset="-127"/>
                <a:sym typeface="Wingdings" pitchFamily="2" charset="2"/>
              </a:rPr>
              <a:t> </a:t>
            </a:r>
            <a:r>
              <a:rPr kumimoji="1" lang="en-US" altLang="en-US" sz="18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Opencv</a:t>
            </a:r>
            <a:r>
              <a:rPr kumimoji="1" lang="en-US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ko-KR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사용</a:t>
            </a:r>
            <a:endParaRPr kumimoji="1" lang="en-US" altLang="en-US" sz="18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</a:t>
            </a:r>
            <a:r>
              <a:rPr kumimoji="1" lang="ko-KR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를 통한 이미지 획득 </a:t>
            </a:r>
            <a:endParaRPr kumimoji="1" lang="en-US" altLang="en-US" sz="18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00000"/>
              </a:lnSpc>
              <a:buFontTx/>
              <a:buAutoNum type="arabicPeriod"/>
            </a:pPr>
            <a:r>
              <a:rPr kumimoji="1" lang="en-US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augmentation </a:t>
            </a:r>
            <a:r>
              <a:rPr lang="en-US" altLang="ko-Kore-KR" sz="1800" b="1" dirty="0">
                <a:latin typeface="BM HANNA Air OTF" panose="020B0600000101010101" pitchFamily="34" charset="-127"/>
                <a:ea typeface="BM HANNA Air OTF" panose="020B0600000101010101" pitchFamily="34" charset="-127"/>
                <a:sym typeface="Wingdings" pitchFamily="2" charset="2"/>
              </a:rPr>
              <a:t></a:t>
            </a:r>
            <a:r>
              <a:rPr kumimoji="1" lang="en-US" altLang="en-US" sz="18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en-US" altLang="ko-KR" b="1" dirty="0" err="1">
                <a:ea typeface="BM HANNA Air OTF" panose="020B0600000101010101" pitchFamily="34" charset="-127"/>
              </a:rPr>
              <a:t>albumentations</a:t>
            </a:r>
            <a:r>
              <a:rPr kumimoji="1" lang="en-US" altLang="ko-KR" b="1" dirty="0">
                <a:ea typeface="BM HANNA Air OTF" panose="020B0600000101010101" pitchFamily="34" charset="-127"/>
              </a:rPr>
              <a:t> </a:t>
            </a:r>
            <a:r>
              <a:rPr kumimoji="1" lang="ko-KR" altLang="en-US" b="1" dirty="0">
                <a:ea typeface="BM HANNA Air OTF" panose="020B0600000101010101" pitchFamily="34" charset="-127"/>
              </a:rPr>
              <a:t>사용</a:t>
            </a:r>
            <a:endParaRPr kumimoji="1" lang="en-US" altLang="en-US" sz="18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260C37-FC15-4E7D-B7C1-C7BA531AE6D1}"/>
              </a:ext>
            </a:extLst>
          </p:cNvPr>
          <p:cNvSpPr txBox="1"/>
          <p:nvPr/>
        </p:nvSpPr>
        <p:spPr>
          <a:xfrm>
            <a:off x="724301" y="970722"/>
            <a:ext cx="8141369" cy="713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개발 단계별로 결정된 툴을 이용해 프로그램 구현 예정</a:t>
            </a:r>
            <a:endParaRPr kumimoji="1" lang="en-US" altLang="en-US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0C1F5B-F6C7-4AB2-A37E-256D335FBDFE}"/>
              </a:ext>
            </a:extLst>
          </p:cNvPr>
          <p:cNvSpPr txBox="1"/>
          <p:nvPr/>
        </p:nvSpPr>
        <p:spPr>
          <a:xfrm>
            <a:off x="1067777" y="1701647"/>
            <a:ext cx="8141369" cy="6119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[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개발 단계 </a:t>
            </a:r>
            <a:r>
              <a:rPr lang="en-US" altLang="ko-Kore-KR" sz="2000" b="1" dirty="0">
                <a:latin typeface="BM HANNA Air OTF" panose="020B0600000101010101" pitchFamily="34" charset="-127"/>
                <a:ea typeface="BM HANNA Air OTF" panose="020B0600000101010101" pitchFamily="34" charset="-127"/>
                <a:sym typeface="Wingdings" pitchFamily="2" charset="2"/>
              </a:rPr>
              <a:t> </a:t>
            </a:r>
            <a:r>
              <a:rPr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  <a:sym typeface="Wingdings" pitchFamily="2" charset="2"/>
              </a:rPr>
              <a:t>구현될 환경 또는 툴</a:t>
            </a:r>
            <a:r>
              <a:rPr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  <a:sym typeface="Wingdings" pitchFamily="2" charset="2"/>
              </a:rPr>
              <a:t>]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76533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167444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ko-KR" altLang="en-US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차후 계획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BC3D38-BF77-4E0F-AF0C-D7AD3DB3F9C2}"/>
              </a:ext>
            </a:extLst>
          </p:cNvPr>
          <p:cNvSpPr txBox="1"/>
          <p:nvPr/>
        </p:nvSpPr>
        <p:spPr>
          <a:xfrm>
            <a:off x="628851" y="993023"/>
            <a:ext cx="7360119" cy="713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클래스를 정한 후 </a:t>
            </a:r>
            <a:r>
              <a:rPr kumimoji="1" lang="en-US" altLang="ko-KR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모델을 학습 시킬 예정</a:t>
            </a:r>
            <a:r>
              <a:rPr kumimoji="1" lang="en-US" altLang="ko-KR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endParaRPr kumimoji="1" lang="en-US" altLang="en-US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97148A-3663-4C6B-9AF6-B543E3188EBB}"/>
              </a:ext>
            </a:extLst>
          </p:cNvPr>
          <p:cNvSpPr txBox="1"/>
          <p:nvPr/>
        </p:nvSpPr>
        <p:spPr>
          <a:xfrm>
            <a:off x="1832009" y="2127701"/>
            <a:ext cx="2239478" cy="3668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보행자</a:t>
            </a:r>
            <a:endParaRPr kumimoji="1" lang="en-US" altLang="ko-KR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자동차</a:t>
            </a:r>
            <a:endParaRPr kumimoji="1" lang="en-US" altLang="ko-KR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차선</a:t>
            </a:r>
            <a:endParaRPr kumimoji="1" lang="en-US" altLang="ko-KR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신호등 </a:t>
            </a:r>
            <a:endParaRPr kumimoji="1" lang="en-US" altLang="ko-KR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표지판</a:t>
            </a:r>
            <a:endParaRPr kumimoji="1" lang="en-US" altLang="en-US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9C6F5F-2E7E-4804-9B4C-DF9A2640F466}"/>
              </a:ext>
            </a:extLst>
          </p:cNvPr>
          <p:cNvSpPr txBox="1"/>
          <p:nvPr/>
        </p:nvSpPr>
        <p:spPr>
          <a:xfrm>
            <a:off x="6277942" y="2864359"/>
            <a:ext cx="4550480" cy="1841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대표적인 자율 주행 객체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5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가지를 클래스로 지정한 후 테스트를 위해 직접 구현할 계획이다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F7930B7-EC0F-43BF-8D3A-675F024F8576}"/>
              </a:ext>
            </a:extLst>
          </p:cNvPr>
          <p:cNvSpPr/>
          <p:nvPr/>
        </p:nvSpPr>
        <p:spPr>
          <a:xfrm>
            <a:off x="4491583" y="3501682"/>
            <a:ext cx="1184410" cy="627556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522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76132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ACDDAA-FBC7-F84F-9B20-D4F1D56E13D3}"/>
              </a:ext>
            </a:extLst>
          </p:cNvPr>
          <p:cNvSpPr txBox="1"/>
          <p:nvPr/>
        </p:nvSpPr>
        <p:spPr>
          <a:xfrm>
            <a:off x="4380555" y="2937011"/>
            <a:ext cx="52158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6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감사합니다</a:t>
            </a:r>
            <a:endParaRPr kumimoji="1" lang="ko-Kore-KR" altLang="en-US" sz="6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0336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9072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ea typeface="야놀자 야체 B" panose="02020603020101020101" pitchFamily="18" charset="-127"/>
              </a:rPr>
              <a:t>개발 과정 구체화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46D6D8-3992-4BF0-866C-B1FA90F7416A}"/>
              </a:ext>
            </a:extLst>
          </p:cNvPr>
          <p:cNvSpPr txBox="1"/>
          <p:nvPr/>
        </p:nvSpPr>
        <p:spPr>
          <a:xfrm>
            <a:off x="959947" y="1843470"/>
            <a:ext cx="5284898" cy="3718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gathering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labeling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학습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동영상 데이터 이미지 데이터로 분할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를 통한 이미지 획득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augmentation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6921DF-B836-4989-8F4E-9D39B5C6F9BB}"/>
              </a:ext>
            </a:extLst>
          </p:cNvPr>
          <p:cNvSpPr txBox="1"/>
          <p:nvPr/>
        </p:nvSpPr>
        <p:spPr>
          <a:xfrm>
            <a:off x="1067777" y="1104529"/>
            <a:ext cx="649768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테크노니아</a:t>
            </a: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기업 측과 논의된 개발 과정</a:t>
            </a:r>
            <a:endParaRPr kumimoji="1" lang="en-US" altLang="ko-KR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5A904C1-EC90-4D0B-BEA9-6594C7FBCE61}"/>
              </a:ext>
            </a:extLst>
          </p:cNvPr>
          <p:cNvSpPr/>
          <p:nvPr/>
        </p:nvSpPr>
        <p:spPr>
          <a:xfrm>
            <a:off x="6244845" y="3030149"/>
            <a:ext cx="4987208" cy="2090491"/>
          </a:xfrm>
          <a:prstGeom prst="rect">
            <a:avLst/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kumimoji="1" lang="ko-KR" altLang="en-US" sz="2000" b="1" dirty="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각 개발 과정은 </a:t>
            </a:r>
            <a:r>
              <a:rPr kumimoji="1" lang="ko-KR" altLang="en-US" sz="2000" b="1" dirty="0" err="1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테크노니아</a:t>
            </a:r>
            <a:r>
              <a:rPr kumimoji="1" lang="ko-KR" altLang="en-US" sz="2000" b="1" dirty="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측과 회의를 통해 결정되었다</a:t>
            </a:r>
            <a:r>
              <a:rPr kumimoji="1" lang="en-US" altLang="ko-KR" sz="2000" b="1" dirty="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r>
              <a:rPr kumimoji="1" lang="ko-KR" altLang="en-US" sz="2000" b="1" dirty="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실제 현업에서 진행되는 방식을 고려하여 개발 단계를 구성하였다</a:t>
            </a:r>
            <a:r>
              <a:rPr kumimoji="1" lang="en-US" altLang="ko-KR" sz="2000" b="1" dirty="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endParaRPr kumimoji="1" lang="en-US" altLang="en-US" sz="2000" b="1" dirty="0">
              <a:solidFill>
                <a:schemeClr val="tx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068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9072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gathering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E9754D-74AC-4DA5-A779-279CC0C0C0A1}"/>
              </a:ext>
            </a:extLst>
          </p:cNvPr>
          <p:cNvSpPr txBox="1"/>
          <p:nvPr/>
        </p:nvSpPr>
        <p:spPr>
          <a:xfrm>
            <a:off x="533888" y="1078581"/>
            <a:ext cx="10499929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학습 이미지 데이터 구축 작업</a:t>
            </a:r>
            <a:r>
              <a:rPr kumimoji="1" lang="en-US" altLang="ko-KR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endParaRPr kumimoji="1" lang="en-US" altLang="en-US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94B53F-53BE-4B54-8A24-AAB18EEF7C59}"/>
              </a:ext>
            </a:extLst>
          </p:cNvPr>
          <p:cNvSpPr txBox="1"/>
          <p:nvPr/>
        </p:nvSpPr>
        <p:spPr>
          <a:xfrm>
            <a:off x="1125784" y="2145651"/>
            <a:ext cx="5631150" cy="3803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기존에 구축한 이미지 활용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공개된 공공 데이터 활용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허가 요청을 통한 비공개 데이터 활용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비용 지불을 통한 비공개 데이터 활용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kumimoji="1" lang="ko-KR" altLang="en-US" sz="20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크롤링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또는 검색을 통한 데이터 발굴 </a:t>
            </a:r>
            <a:endParaRPr kumimoji="1" lang="en-US" altLang="ko-KR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C4EB8D-59AC-4879-9498-1462C1FDB998}"/>
              </a:ext>
            </a:extLst>
          </p:cNvPr>
          <p:cNvSpPr txBox="1"/>
          <p:nvPr/>
        </p:nvSpPr>
        <p:spPr>
          <a:xfrm>
            <a:off x="707144" y="1749800"/>
            <a:ext cx="8393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YOLOv4 </a:t>
            </a:r>
            <a:r>
              <a:rPr lang="ko-KR" altLang="en-US" dirty="0"/>
              <a:t>모델 구축을 위해 이미지 데이터를 확보하는 단계이다</a:t>
            </a:r>
            <a:r>
              <a:rPr lang="en-US" altLang="ko-KR" dirty="0"/>
              <a:t>. 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D0DF9E0-4593-45EF-9B85-439403661096}"/>
              </a:ext>
            </a:extLst>
          </p:cNvPr>
          <p:cNvSpPr/>
          <p:nvPr/>
        </p:nvSpPr>
        <p:spPr>
          <a:xfrm>
            <a:off x="7386682" y="3190120"/>
            <a:ext cx="3919431" cy="1632137"/>
          </a:xfrm>
          <a:prstGeom prst="rect">
            <a:avLst/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tx1"/>
                </a:solidFill>
              </a:rPr>
              <a:t>기업 측과 회의를 통해 데이터 구축 방법을 확인할 수 있었다</a:t>
            </a:r>
            <a:r>
              <a:rPr lang="en-US" altLang="ko-KR" sz="2000" b="1" dirty="0">
                <a:solidFill>
                  <a:schemeClr val="tx1"/>
                </a:solidFill>
              </a:rPr>
              <a:t>. 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40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9072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labeling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38E443-C86E-4E7A-B253-004BDAF5999C}"/>
              </a:ext>
            </a:extLst>
          </p:cNvPr>
          <p:cNvSpPr txBox="1"/>
          <p:nvPr/>
        </p:nvSpPr>
        <p:spPr>
          <a:xfrm>
            <a:off x="505013" y="1071297"/>
            <a:ext cx="9409008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gathering </a:t>
            </a: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단계에서 획득한 이미지들을 </a:t>
            </a:r>
            <a:r>
              <a:rPr kumimoji="1" lang="ko-KR" altLang="en-US" sz="24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라벨링</a:t>
            </a: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하는 작업</a:t>
            </a:r>
            <a:r>
              <a:rPr kumimoji="1" lang="en-US" altLang="ko-KR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endParaRPr kumimoji="1" lang="en-US" altLang="en-US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17EFFC-6E60-4499-A542-C2F6340243F5}"/>
              </a:ext>
            </a:extLst>
          </p:cNvPr>
          <p:cNvSpPr txBox="1"/>
          <p:nvPr/>
        </p:nvSpPr>
        <p:spPr>
          <a:xfrm>
            <a:off x="1043016" y="5139498"/>
            <a:ext cx="10322477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기업측과 회의를 통해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Annotation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방법들 중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bounding-box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기법이 가장 많이 사용되는 것을 알 수 있었다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7B2B89CC-5AC7-4A72-8BFC-2681D837DD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185" y="2416902"/>
            <a:ext cx="4919613" cy="247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D750C052-F951-4532-A8F0-31C006C1B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4769" y="2324751"/>
            <a:ext cx="3814546" cy="253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415A1DF-8510-413F-9B84-B2909EFF549D}"/>
              </a:ext>
            </a:extLst>
          </p:cNvPr>
          <p:cNvSpPr txBox="1"/>
          <p:nvPr/>
        </p:nvSpPr>
        <p:spPr>
          <a:xfrm>
            <a:off x="726047" y="1646263"/>
            <a:ext cx="9359518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Annotation</a:t>
            </a:r>
            <a:r>
              <a:rPr kumimoji="1" lang="ko-KR" altLang="en-US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의 경우</a:t>
            </a:r>
            <a:r>
              <a:rPr kumimoji="1" lang="en-US" altLang="ko-KR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ko-KR" altLang="en-US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라벨링을 통한 </a:t>
            </a:r>
            <a:r>
              <a:rPr kumimoji="1" lang="en-US" altLang="ko-KR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bounding-box</a:t>
            </a:r>
            <a:r>
              <a:rPr kumimoji="1" lang="ko-KR" altLang="en-US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기법을 사용하여 좌표 값을 계산한다</a:t>
            </a:r>
            <a:r>
              <a:rPr kumimoji="1" lang="en-US" altLang="ko-KR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endParaRPr kumimoji="1" lang="en-US" altLang="en-US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383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52225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image labeling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725D95-2DEA-412C-94FA-90049F5BC46E}"/>
              </a:ext>
            </a:extLst>
          </p:cNvPr>
          <p:cNvSpPr txBox="1"/>
          <p:nvPr/>
        </p:nvSpPr>
        <p:spPr>
          <a:xfrm>
            <a:off x="1103026" y="4813531"/>
            <a:ext cx="10297798" cy="1417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대부분의 </a:t>
            </a:r>
            <a:r>
              <a:rPr kumimoji="1" lang="ko-KR" altLang="en-US" sz="20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라벨링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툴에서 출력하는 좌표 형태는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좌표 파일 형태와 다르며 확장자 또한 동일하지 않은 경우가 많다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따라서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모델 학습을 위해 좌표 형태를 변경하는 추가 작업이 필요하다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A22D93-8B32-45E2-8EDA-6813D4F4549D}"/>
              </a:ext>
            </a:extLst>
          </p:cNvPr>
          <p:cNvSpPr txBox="1"/>
          <p:nvPr/>
        </p:nvSpPr>
        <p:spPr>
          <a:xfrm>
            <a:off x="533888" y="925965"/>
            <a:ext cx="10179030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Bounding-Box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좌표가 담긴 파일을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학습을 위한 데이터 형태로 변환하는 추가 작업을 거친다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B0FADA4-CDE9-4216-966A-64718C9C0C4A}"/>
              </a:ext>
            </a:extLst>
          </p:cNvPr>
          <p:cNvGrpSpPr/>
          <p:nvPr/>
        </p:nvGrpSpPr>
        <p:grpSpPr>
          <a:xfrm>
            <a:off x="1289158" y="2291811"/>
            <a:ext cx="9340383" cy="2085771"/>
            <a:chOff x="1289158" y="2291811"/>
            <a:chExt cx="9340383" cy="2085771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0753F3E-B544-4BC3-88FA-A43AA6E2ADB8}"/>
                </a:ext>
              </a:extLst>
            </p:cNvPr>
            <p:cNvGrpSpPr/>
            <p:nvPr/>
          </p:nvGrpSpPr>
          <p:grpSpPr>
            <a:xfrm>
              <a:off x="7305217" y="2291811"/>
              <a:ext cx="3324324" cy="2085771"/>
              <a:chOff x="7305217" y="2291811"/>
              <a:chExt cx="3324324" cy="2085771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3F4C466B-07A4-4FD3-819F-33C03558DC08}"/>
                  </a:ext>
                </a:extLst>
              </p:cNvPr>
              <p:cNvGrpSpPr/>
              <p:nvPr/>
            </p:nvGrpSpPr>
            <p:grpSpPr>
              <a:xfrm>
                <a:off x="7305217" y="3045900"/>
                <a:ext cx="3324324" cy="1331682"/>
                <a:chOff x="5977289" y="4319474"/>
                <a:chExt cx="2024922" cy="568902"/>
              </a:xfrm>
            </p:grpSpPr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342151F7-3350-44DA-A1FB-2EA8B81F6013}"/>
                    </a:ext>
                  </a:extLst>
                </p:cNvPr>
                <p:cNvSpPr txBox="1"/>
                <p:nvPr/>
              </p:nvSpPr>
              <p:spPr>
                <a:xfrm>
                  <a:off x="5977289" y="4506463"/>
                  <a:ext cx="2024922" cy="381913"/>
                </a:xfrm>
                <a:prstGeom prst="rect">
                  <a:avLst/>
                </a:prstGeom>
                <a:noFill/>
                <a:ln w="25400">
                  <a:solidFill>
                    <a:schemeClr val="dk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index, </a:t>
                  </a:r>
                  <a:r>
                    <a:rPr lang="en-US" altLang="ko-KR" dirty="0" err="1"/>
                    <a:t>center_x</a:t>
                  </a:r>
                  <a:r>
                    <a:rPr lang="en-US" altLang="ko-KR" dirty="0"/>
                    <a:t>, </a:t>
                  </a:r>
                  <a:r>
                    <a:rPr lang="en-US" altLang="ko-KR" dirty="0" err="1"/>
                    <a:t>center_y</a:t>
                  </a:r>
                  <a:r>
                    <a:rPr lang="en-US" altLang="ko-KR" dirty="0"/>
                    <a:t>, w, h </a:t>
                  </a:r>
                </a:p>
                <a:p>
                  <a:endParaRPr lang="ko-KR" alt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001888C-F8DE-4298-8B8C-278188C14F97}"/>
                    </a:ext>
                  </a:extLst>
                </p:cNvPr>
                <p:cNvSpPr txBox="1"/>
                <p:nvPr/>
              </p:nvSpPr>
              <p:spPr>
                <a:xfrm>
                  <a:off x="6705993" y="4319474"/>
                  <a:ext cx="567514" cy="2000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600" b="1" dirty="0"/>
                    <a:t>txt </a:t>
                  </a:r>
                  <a:r>
                    <a:rPr lang="ko-KR" altLang="en-US" sz="1600" b="1" dirty="0"/>
                    <a:t>파일</a:t>
                  </a:r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BDFF56A-7C1C-422B-B797-DD6EEC12B6B4}"/>
                  </a:ext>
                </a:extLst>
              </p:cNvPr>
              <p:cNvSpPr txBox="1"/>
              <p:nvPr/>
            </p:nvSpPr>
            <p:spPr>
              <a:xfrm>
                <a:off x="7305217" y="2291811"/>
                <a:ext cx="2952061" cy="490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en-US" altLang="en-US" sz="20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YOLOv4</a:t>
                </a:r>
                <a:r>
                  <a:rPr kumimoji="1" lang="ko-KR" altLang="en-US" sz="20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 좌표 파일 형태</a:t>
                </a:r>
                <a:endParaRPr kumimoji="1" lang="en-US" altLang="en-US" sz="2000" b="1" dirty="0"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</p:txBody>
          </p:sp>
        </p:grpSp>
        <p:sp>
          <p:nvSpPr>
            <p:cNvPr id="2" name="화살표: 오른쪽 1">
              <a:extLst>
                <a:ext uri="{FF2B5EF4-FFF2-40B4-BE49-F238E27FC236}">
                  <a16:creationId xmlns:a16="http://schemas.microsoft.com/office/drawing/2014/main" id="{08237B65-EC2E-41E4-B02A-1DA567BAA989}"/>
                </a:ext>
              </a:extLst>
            </p:cNvPr>
            <p:cNvSpPr/>
            <p:nvPr/>
          </p:nvSpPr>
          <p:spPr>
            <a:xfrm>
              <a:off x="5159141" y="3491385"/>
              <a:ext cx="1405288" cy="494575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2225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88900" dir="8100000" algn="tr" rotWithShape="0">
                <a:srgbClr val="622706">
                  <a:alpha val="2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F4882EAF-4FE7-45BC-8DA1-0977ADD7C42B}"/>
                </a:ext>
              </a:extLst>
            </p:cNvPr>
            <p:cNvGrpSpPr/>
            <p:nvPr/>
          </p:nvGrpSpPr>
          <p:grpSpPr>
            <a:xfrm>
              <a:off x="1289158" y="2344735"/>
              <a:ext cx="3427221" cy="1988525"/>
              <a:chOff x="1289158" y="2344735"/>
              <a:chExt cx="3427221" cy="1988525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E84781C2-A0FD-44E7-8AE1-68C17EB9A08E}"/>
                  </a:ext>
                </a:extLst>
              </p:cNvPr>
              <p:cNvSpPr txBox="1"/>
              <p:nvPr/>
            </p:nvSpPr>
            <p:spPr>
              <a:xfrm>
                <a:off x="1666461" y="2344735"/>
                <a:ext cx="2952061" cy="4944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ko-KR" altLang="en-US" sz="20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기존 좌표 파일 형태</a:t>
                </a:r>
                <a:endParaRPr kumimoji="1" lang="en-US" altLang="en-US" sz="2000" b="1" dirty="0"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219E4AB-AEB2-42FF-A1CF-1F0EDD453F34}"/>
                  </a:ext>
                </a:extLst>
              </p:cNvPr>
              <p:cNvSpPr txBox="1"/>
              <p:nvPr/>
            </p:nvSpPr>
            <p:spPr>
              <a:xfrm>
                <a:off x="1289158" y="3409930"/>
                <a:ext cx="3427221" cy="923330"/>
              </a:xfrm>
              <a:prstGeom prst="rect">
                <a:avLst/>
              </a:prstGeom>
              <a:noFill/>
              <a:ln w="25400">
                <a:solidFill>
                  <a:schemeClr val="dk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index, </a:t>
                </a:r>
                <a:r>
                  <a:rPr lang="en-US" altLang="ko-KR" dirty="0" err="1"/>
                  <a:t>xmin</a:t>
                </a:r>
                <a:r>
                  <a:rPr lang="en-US" altLang="ko-KR" dirty="0"/>
                  <a:t>, </a:t>
                </a:r>
                <a:r>
                  <a:rPr lang="en-US" altLang="ko-KR" dirty="0" err="1"/>
                  <a:t>ymin</a:t>
                </a:r>
                <a:r>
                  <a:rPr lang="en-US" altLang="ko-KR" dirty="0"/>
                  <a:t>, </a:t>
                </a:r>
                <a:r>
                  <a:rPr lang="en-US" altLang="ko-KR" dirty="0" err="1"/>
                  <a:t>xmax</a:t>
                </a:r>
                <a:r>
                  <a:rPr lang="en-US" altLang="ko-KR" dirty="0"/>
                  <a:t>, </a:t>
                </a:r>
                <a:r>
                  <a:rPr lang="en-US" altLang="ko-KR" dirty="0" err="1"/>
                  <a:t>ymax</a:t>
                </a:r>
                <a:r>
                  <a:rPr lang="en-US" altLang="ko-KR" dirty="0"/>
                  <a:t> </a:t>
                </a:r>
              </a:p>
              <a:p>
                <a:endParaRPr lang="en-US" altLang="ko-KR" dirty="0"/>
              </a:p>
              <a:p>
                <a:endParaRPr lang="ko-KR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2738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13724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32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학습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A22D93-8B32-45E2-8EDA-6813D4F4549D}"/>
              </a:ext>
            </a:extLst>
          </p:cNvPr>
          <p:cNvSpPr txBox="1"/>
          <p:nvPr/>
        </p:nvSpPr>
        <p:spPr>
          <a:xfrm>
            <a:off x="610889" y="1570857"/>
            <a:ext cx="10602541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학습 모델을 구축하기 위해 </a:t>
            </a:r>
            <a:r>
              <a:rPr kumimoji="1" lang="en-US" altLang="en-US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.data, .names, .</a:t>
            </a:r>
            <a:r>
              <a:rPr kumimoji="1" lang="en-US" altLang="en-US" sz="2000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cfg</a:t>
            </a:r>
            <a:r>
              <a:rPr kumimoji="1" lang="en-US" altLang="en-US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ko-KR" altLang="en-US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파일을 수정하는 작업을 진행한다</a:t>
            </a:r>
            <a:r>
              <a:rPr kumimoji="1" lang="en-US" altLang="ko-KR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r>
              <a:rPr kumimoji="1" lang="ko-KR" altLang="en-US" sz="20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endParaRPr kumimoji="1" lang="en-US" altLang="en-US" sz="200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006B6D-9193-42B4-8F45-EDB58CAFE356}"/>
              </a:ext>
            </a:extLst>
          </p:cNvPr>
          <p:cNvSpPr txBox="1"/>
          <p:nvPr/>
        </p:nvSpPr>
        <p:spPr>
          <a:xfrm>
            <a:off x="1067777" y="5282236"/>
            <a:ext cx="10274897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.data,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</a:t>
            </a:r>
            <a:r>
              <a:rPr kumimoji="1" lang="en-US" altLang="ko-KR" sz="20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cfg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,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.names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파일 수정을 통해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모델을 학습시켜 가중치 파일인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weight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파일을 생성한다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78B6318-50BD-4297-B312-A8ED9E9D3C23}"/>
              </a:ext>
            </a:extLst>
          </p:cNvPr>
          <p:cNvGrpSpPr/>
          <p:nvPr/>
        </p:nvGrpSpPr>
        <p:grpSpPr>
          <a:xfrm>
            <a:off x="776510" y="2136381"/>
            <a:ext cx="11667702" cy="3136703"/>
            <a:chOff x="776510" y="1905376"/>
            <a:chExt cx="11667702" cy="3136703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DD66DF44-9943-4E7B-A960-BC8974B57801}"/>
                </a:ext>
              </a:extLst>
            </p:cNvPr>
            <p:cNvGrpSpPr/>
            <p:nvPr/>
          </p:nvGrpSpPr>
          <p:grpSpPr>
            <a:xfrm>
              <a:off x="776510" y="1905376"/>
              <a:ext cx="3889234" cy="2910361"/>
              <a:chOff x="776510" y="1683994"/>
              <a:chExt cx="3889234" cy="291036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C6E801E-4569-40F8-8BD7-107AE3D58D80}"/>
                  </a:ext>
                </a:extLst>
              </p:cNvPr>
              <p:cNvSpPr txBox="1"/>
              <p:nvPr/>
            </p:nvSpPr>
            <p:spPr>
              <a:xfrm>
                <a:off x="776510" y="1683994"/>
                <a:ext cx="3889234" cy="1246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en-US" altLang="en-US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.data </a:t>
                </a:r>
                <a:r>
                  <a:rPr kumimoji="1" lang="ko-KR" altLang="en-US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파일</a:t>
                </a:r>
                <a:endParaRPr kumimoji="1" lang="en-US" altLang="ko-KR" b="1" dirty="0"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  <a:p>
                <a:r>
                  <a:rPr kumimoji="1" lang="ko-KR" altLang="en-US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학습을 위한 데이터가 담겨 있는 파일로</a:t>
                </a:r>
                <a:r>
                  <a:rPr kumimoji="1" lang="en-US" altLang="ko-KR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 </a:t>
                </a:r>
                <a:r>
                  <a:rPr kumimoji="1" lang="ko-KR" altLang="en-US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클래스 개수</a:t>
                </a:r>
                <a:r>
                  <a:rPr kumimoji="1" lang="en-US" altLang="ko-KR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, .txt, .names, .</a:t>
                </a:r>
                <a:r>
                  <a:rPr kumimoji="1" lang="en-US" altLang="ko-KR" sz="1600" b="1" dirty="0" err="1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wegith</a:t>
                </a:r>
                <a:r>
                  <a:rPr kumimoji="1" lang="en-US" altLang="ko-KR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 </a:t>
                </a:r>
                <a:r>
                  <a:rPr kumimoji="1" lang="ko-KR" altLang="en-US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파일 경로 등이 담겨 있다</a:t>
                </a:r>
                <a:r>
                  <a:rPr kumimoji="1" lang="en-US" altLang="ko-KR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. </a:t>
                </a:r>
                <a:endParaRPr kumimoji="1" lang="en-US" altLang="en-US" sz="1600" b="1" dirty="0"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</p:txBody>
          </p:sp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6F8D60A0-05A0-4B05-A26F-1DD96A2536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76510" y="3260669"/>
                <a:ext cx="3305636" cy="1333686"/>
              </a:xfrm>
              <a:prstGeom prst="rect">
                <a:avLst/>
              </a:prstGeom>
            </p:spPr>
          </p:pic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C0571E2-A7AB-4681-AA56-895023A93B97}"/>
                </a:ext>
              </a:extLst>
            </p:cNvPr>
            <p:cNvGrpSpPr/>
            <p:nvPr/>
          </p:nvGrpSpPr>
          <p:grpSpPr>
            <a:xfrm>
              <a:off x="8554978" y="1937939"/>
              <a:ext cx="3889234" cy="2522407"/>
              <a:chOff x="8554978" y="1899438"/>
              <a:chExt cx="3889234" cy="2522407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FF8BFF5-1E86-4A3F-A6E9-B7C5698F3443}"/>
                  </a:ext>
                </a:extLst>
              </p:cNvPr>
              <p:cNvSpPr txBox="1"/>
              <p:nvPr/>
            </p:nvSpPr>
            <p:spPr>
              <a:xfrm>
                <a:off x="8554978" y="1899438"/>
                <a:ext cx="3889234" cy="10310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en-US" altLang="en-US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.names </a:t>
                </a:r>
                <a:r>
                  <a:rPr kumimoji="1" lang="ko-KR" altLang="en-US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파일</a:t>
                </a:r>
              </a:p>
              <a:p>
                <a:r>
                  <a:rPr kumimoji="1" lang="ko-KR" altLang="en-US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객체 클래스 명이 담긴 파일이다</a:t>
                </a:r>
                <a:r>
                  <a:rPr kumimoji="1" lang="en-US" altLang="ko-KR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.</a:t>
                </a:r>
              </a:p>
              <a:p>
                <a:endParaRPr kumimoji="1" lang="en-US" altLang="ko-KR" b="1" dirty="0"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</p:txBody>
          </p:sp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8020C980-F4CE-4E92-A578-C07D9E3A6C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14590" y="2954790"/>
                <a:ext cx="1886213" cy="1467055"/>
              </a:xfrm>
              <a:prstGeom prst="rect">
                <a:avLst/>
              </a:prstGeom>
            </p:spPr>
          </p:pic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FA3466A-ECAE-48ED-9CF3-B884B28E57EE}"/>
                </a:ext>
              </a:extLst>
            </p:cNvPr>
            <p:cNvGrpSpPr/>
            <p:nvPr/>
          </p:nvGrpSpPr>
          <p:grpSpPr>
            <a:xfrm>
              <a:off x="4665744" y="1935633"/>
              <a:ext cx="3889234" cy="3106446"/>
              <a:chOff x="4665744" y="1675750"/>
              <a:chExt cx="3889234" cy="3106446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76EF516-A2BD-4249-884F-1EA6190E049E}"/>
                  </a:ext>
                </a:extLst>
              </p:cNvPr>
              <p:cNvSpPr txBox="1"/>
              <p:nvPr/>
            </p:nvSpPr>
            <p:spPr>
              <a:xfrm>
                <a:off x="4665744" y="1675750"/>
                <a:ext cx="3889234" cy="10002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en-US" altLang="en-US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.</a:t>
                </a:r>
                <a:r>
                  <a:rPr kumimoji="1" lang="en-US" altLang="en-US" b="1" dirty="0" err="1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cfg</a:t>
                </a:r>
                <a:r>
                  <a:rPr kumimoji="1" lang="en-US" altLang="en-US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 </a:t>
                </a:r>
                <a:r>
                  <a:rPr kumimoji="1" lang="ko-KR" altLang="en-US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파일</a:t>
                </a:r>
                <a:endParaRPr kumimoji="1" lang="en-US" altLang="ko-KR" b="1" dirty="0"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  <a:p>
                <a:r>
                  <a:rPr kumimoji="1" lang="en-US" altLang="ko-KR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Layer</a:t>
                </a:r>
                <a:r>
                  <a:rPr kumimoji="1" lang="ko-KR" altLang="en-US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개수</a:t>
                </a:r>
                <a:r>
                  <a:rPr kumimoji="1" lang="en-US" altLang="ko-KR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, </a:t>
                </a:r>
                <a:r>
                  <a:rPr kumimoji="1" lang="ko-KR" altLang="en-US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입력 데이터의 차원 등과 같은 신경망의 구조를 명시한 파일이다</a:t>
                </a:r>
                <a:r>
                  <a:rPr kumimoji="1" lang="en-US" altLang="ko-KR" sz="16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.</a:t>
                </a:r>
                <a:endParaRPr kumimoji="1" lang="en-US" altLang="ko-KR" b="1" dirty="0"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292FE03F-C336-46B3-8424-DC1AE3FCEC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66195" y="2866883"/>
                <a:ext cx="2945123" cy="1915313"/>
              </a:xfrm>
              <a:prstGeom prst="rect">
                <a:avLst/>
              </a:prstGeom>
            </p:spPr>
          </p:pic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ABE58A93-433E-465F-A9A5-26AB037F85C1}"/>
              </a:ext>
            </a:extLst>
          </p:cNvPr>
          <p:cNvSpPr txBox="1"/>
          <p:nvPr/>
        </p:nvSpPr>
        <p:spPr>
          <a:xfrm>
            <a:off x="414815" y="1046616"/>
            <a:ext cx="10602541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모델을 학습 시키는 작업</a:t>
            </a:r>
            <a:endParaRPr kumimoji="1" lang="en-US" altLang="en-US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7013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175222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ko-KR" altLang="en-US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동영상 데이터 이미지 데이터로 분할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A22D93-8B32-45E2-8EDA-6813D4F4549D}"/>
              </a:ext>
            </a:extLst>
          </p:cNvPr>
          <p:cNvSpPr txBox="1"/>
          <p:nvPr/>
        </p:nvSpPr>
        <p:spPr>
          <a:xfrm>
            <a:off x="533888" y="915591"/>
            <a:ext cx="1017903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동영상 데이터를 이미지 데이터로 분할하는 작업</a:t>
            </a:r>
            <a:endParaRPr kumimoji="1" lang="en-US" altLang="en-US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C8D5D0F0-5B8B-4C4F-9D97-DB672B670939}"/>
              </a:ext>
            </a:extLst>
          </p:cNvPr>
          <p:cNvSpPr/>
          <p:nvPr/>
        </p:nvSpPr>
        <p:spPr>
          <a:xfrm>
            <a:off x="5315448" y="3318554"/>
            <a:ext cx="1405288" cy="49457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2ACD342-29B5-4CEE-B120-4A2BAD289370}"/>
              </a:ext>
            </a:extLst>
          </p:cNvPr>
          <p:cNvGrpSpPr/>
          <p:nvPr/>
        </p:nvGrpSpPr>
        <p:grpSpPr>
          <a:xfrm>
            <a:off x="7701473" y="1537537"/>
            <a:ext cx="2058878" cy="4032727"/>
            <a:chOff x="7701473" y="1499036"/>
            <a:chExt cx="2058878" cy="4032727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F8807978-8843-426A-B82F-85347833ADDB}"/>
                </a:ext>
              </a:extLst>
            </p:cNvPr>
            <p:cNvGrpSpPr/>
            <p:nvPr/>
          </p:nvGrpSpPr>
          <p:grpSpPr>
            <a:xfrm>
              <a:off x="7865443" y="2222918"/>
              <a:ext cx="1605816" cy="3308845"/>
              <a:chOff x="7740315" y="2550180"/>
              <a:chExt cx="1605816" cy="3308845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79BA06E1-640B-415E-AE4F-4DB0A43DAF6F}"/>
                  </a:ext>
                </a:extLst>
              </p:cNvPr>
              <p:cNvGrpSpPr/>
              <p:nvPr/>
            </p:nvGrpSpPr>
            <p:grpSpPr>
              <a:xfrm>
                <a:off x="7740315" y="2550180"/>
                <a:ext cx="1605816" cy="3308845"/>
                <a:chOff x="7114672" y="2797427"/>
                <a:chExt cx="1605816" cy="3308845"/>
              </a:xfrm>
            </p:grpSpPr>
            <p:sp>
              <p:nvSpPr>
                <p:cNvPr id="17" name="직사각형 16">
                  <a:extLst>
                    <a:ext uri="{FF2B5EF4-FFF2-40B4-BE49-F238E27FC236}">
                      <a16:creationId xmlns:a16="http://schemas.microsoft.com/office/drawing/2014/main" id="{58C3DCC7-40AF-47D3-9D57-9A7DCDB93FA0}"/>
                    </a:ext>
                  </a:extLst>
                </p:cNvPr>
                <p:cNvSpPr/>
                <p:nvPr/>
              </p:nvSpPr>
              <p:spPr>
                <a:xfrm>
                  <a:off x="7114673" y="2797427"/>
                  <a:ext cx="1605815" cy="631573"/>
                </a:xfrm>
                <a:prstGeom prst="rect">
                  <a:avLst/>
                </a:prstGeom>
                <a:solidFill>
                  <a:srgbClr val="FEF5F0"/>
                </a:solidFill>
                <a:ln w="2222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dist="88900" dir="8100000" algn="tr" rotWithShape="0">
                    <a:srgbClr val="622706">
                      <a:alpha val="23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image0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직사각형 17">
                  <a:extLst>
                    <a:ext uri="{FF2B5EF4-FFF2-40B4-BE49-F238E27FC236}">
                      <a16:creationId xmlns:a16="http://schemas.microsoft.com/office/drawing/2014/main" id="{93509906-6403-46D2-A086-37C5BA892772}"/>
                    </a:ext>
                  </a:extLst>
                </p:cNvPr>
                <p:cNvSpPr/>
                <p:nvPr/>
              </p:nvSpPr>
              <p:spPr>
                <a:xfrm>
                  <a:off x="7114672" y="3625923"/>
                  <a:ext cx="1605815" cy="631573"/>
                </a:xfrm>
                <a:prstGeom prst="rect">
                  <a:avLst/>
                </a:prstGeom>
                <a:solidFill>
                  <a:srgbClr val="FEF5F0"/>
                </a:solidFill>
                <a:ln w="2222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dist="88900" dir="8100000" algn="tr" rotWithShape="0">
                    <a:srgbClr val="622706">
                      <a:alpha val="23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image1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D6D9315D-9112-4D96-BF41-CF9BDB2B8E00}"/>
                    </a:ext>
                  </a:extLst>
                </p:cNvPr>
                <p:cNvSpPr/>
                <p:nvPr/>
              </p:nvSpPr>
              <p:spPr>
                <a:xfrm>
                  <a:off x="7114672" y="5474699"/>
                  <a:ext cx="1605815" cy="631573"/>
                </a:xfrm>
                <a:prstGeom prst="rect">
                  <a:avLst/>
                </a:prstGeom>
                <a:solidFill>
                  <a:srgbClr val="FEF5F0"/>
                </a:solidFill>
                <a:ln w="2222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dist="88900" dir="8100000" algn="tr" rotWithShape="0">
                    <a:srgbClr val="622706">
                      <a:alpha val="23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err="1">
                      <a:solidFill>
                        <a:schemeClr val="tx1"/>
                      </a:solidFill>
                    </a:rPr>
                    <a:t>imagek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0239C3AC-C945-4F9D-A51E-DE4AF6FCDC93}"/>
                  </a:ext>
                </a:extLst>
              </p:cNvPr>
              <p:cNvGrpSpPr/>
              <p:nvPr/>
            </p:nvGrpSpPr>
            <p:grpSpPr>
              <a:xfrm>
                <a:off x="8480655" y="4315842"/>
                <a:ext cx="125131" cy="702537"/>
                <a:chOff x="8480655" y="4290899"/>
                <a:chExt cx="125131" cy="702537"/>
              </a:xfrm>
            </p:grpSpPr>
            <p:grpSp>
              <p:nvGrpSpPr>
                <p:cNvPr id="20" name="그룹 19">
                  <a:extLst>
                    <a:ext uri="{FF2B5EF4-FFF2-40B4-BE49-F238E27FC236}">
                      <a16:creationId xmlns:a16="http://schemas.microsoft.com/office/drawing/2014/main" id="{43A4B4AF-DBC0-4842-8FF7-B572E2486795}"/>
                    </a:ext>
                  </a:extLst>
                </p:cNvPr>
                <p:cNvGrpSpPr/>
                <p:nvPr/>
              </p:nvGrpSpPr>
              <p:grpSpPr>
                <a:xfrm>
                  <a:off x="8480656" y="4290899"/>
                  <a:ext cx="125130" cy="424563"/>
                  <a:chOff x="8480656" y="4290899"/>
                  <a:chExt cx="125130" cy="424563"/>
                </a:xfrm>
              </p:grpSpPr>
              <p:sp>
                <p:nvSpPr>
                  <p:cNvPr id="21" name="순서도: 연결자 20">
                    <a:extLst>
                      <a:ext uri="{FF2B5EF4-FFF2-40B4-BE49-F238E27FC236}">
                        <a16:creationId xmlns:a16="http://schemas.microsoft.com/office/drawing/2014/main" id="{C8097E29-F1EB-4F1C-B148-FE5C482F8544}"/>
                      </a:ext>
                    </a:extLst>
                  </p:cNvPr>
                  <p:cNvSpPr/>
                  <p:nvPr/>
                </p:nvSpPr>
                <p:spPr>
                  <a:xfrm>
                    <a:off x="8480657" y="4290899"/>
                    <a:ext cx="125129" cy="125128"/>
                  </a:xfrm>
                  <a:prstGeom prst="flowChartConnector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 w="2222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>
                    <a:outerShdw dist="88900" dir="8100000" algn="tr" rotWithShape="0">
                      <a:srgbClr val="622706">
                        <a:alpha val="23000"/>
                      </a:srgb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23" name="순서도: 연결자 22">
                    <a:extLst>
                      <a:ext uri="{FF2B5EF4-FFF2-40B4-BE49-F238E27FC236}">
                        <a16:creationId xmlns:a16="http://schemas.microsoft.com/office/drawing/2014/main" id="{7D86A72F-ECB8-41D9-B62A-62FD1021BE05}"/>
                      </a:ext>
                    </a:extLst>
                  </p:cNvPr>
                  <p:cNvSpPr/>
                  <p:nvPr/>
                </p:nvSpPr>
                <p:spPr>
                  <a:xfrm>
                    <a:off x="8480656" y="4590334"/>
                    <a:ext cx="125129" cy="125128"/>
                  </a:xfrm>
                  <a:prstGeom prst="flowChartConnector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 w="2222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>
                    <a:outerShdw dist="88900" dir="8100000" algn="tr" rotWithShape="0">
                      <a:srgbClr val="622706">
                        <a:alpha val="23000"/>
                      </a:srgb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24" name="순서도: 연결자 23">
                  <a:extLst>
                    <a:ext uri="{FF2B5EF4-FFF2-40B4-BE49-F238E27FC236}">
                      <a16:creationId xmlns:a16="http://schemas.microsoft.com/office/drawing/2014/main" id="{E1824290-9494-4702-9A6C-413E336739C9}"/>
                    </a:ext>
                  </a:extLst>
                </p:cNvPr>
                <p:cNvSpPr/>
                <p:nvPr/>
              </p:nvSpPr>
              <p:spPr>
                <a:xfrm>
                  <a:off x="8480655" y="4868308"/>
                  <a:ext cx="125129" cy="125128"/>
                </a:xfrm>
                <a:prstGeom prst="flowChartConnector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2222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dist="88900" dir="8100000" algn="tr" rotWithShape="0">
                    <a:srgbClr val="622706">
                      <a:alpha val="23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F2F1B6B-C8F7-4255-AF1C-B75B283CD0D0}"/>
                </a:ext>
              </a:extLst>
            </p:cNvPr>
            <p:cNvSpPr txBox="1"/>
            <p:nvPr/>
          </p:nvSpPr>
          <p:spPr>
            <a:xfrm>
              <a:off x="7701473" y="1499036"/>
              <a:ext cx="2058878" cy="494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ko-KR" altLang="en-US" sz="2000" b="1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이미지 데이터</a:t>
              </a:r>
              <a:endPara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BE8EA85-2226-4A25-9CE0-E58A0743745E}"/>
              </a:ext>
            </a:extLst>
          </p:cNvPr>
          <p:cNvGrpSpPr/>
          <p:nvPr/>
        </p:nvGrpSpPr>
        <p:grpSpPr>
          <a:xfrm>
            <a:off x="2142526" y="1803127"/>
            <a:ext cx="2270656" cy="2932710"/>
            <a:chOff x="2055901" y="2236264"/>
            <a:chExt cx="2270656" cy="2932710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3167C1B5-6435-4E45-ACE1-1C9EBC3A49CA}"/>
                </a:ext>
              </a:extLst>
            </p:cNvPr>
            <p:cNvGrpSpPr/>
            <p:nvPr/>
          </p:nvGrpSpPr>
          <p:grpSpPr>
            <a:xfrm>
              <a:off x="2055901" y="2236264"/>
              <a:ext cx="2270656" cy="1655708"/>
              <a:chOff x="2083171" y="2550180"/>
              <a:chExt cx="2270656" cy="1655708"/>
            </a:xfrm>
          </p:grpSpPr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2C238619-1220-4B36-AD00-3D011BEB6E16}"/>
                  </a:ext>
                </a:extLst>
              </p:cNvPr>
              <p:cNvSpPr/>
              <p:nvPr/>
            </p:nvSpPr>
            <p:spPr>
              <a:xfrm>
                <a:off x="2083171" y="3221947"/>
                <a:ext cx="2192748" cy="983941"/>
              </a:xfrm>
              <a:prstGeom prst="rect">
                <a:avLst/>
              </a:prstGeom>
              <a:solidFill>
                <a:srgbClr val="FEF5F0"/>
              </a:solidFill>
              <a:ln w="22225"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outerShdw dist="88900" dir="8100000" algn="tr" rotWithShape="0">
                  <a:srgbClr val="622706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UC Berkeley BDD 100K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C0C5CE1-5A2B-4F86-AD30-75376C9E0538}"/>
                  </a:ext>
                </a:extLst>
              </p:cNvPr>
              <p:cNvSpPr txBox="1"/>
              <p:nvPr/>
            </p:nvSpPr>
            <p:spPr>
              <a:xfrm>
                <a:off x="2294949" y="2550180"/>
                <a:ext cx="2058878" cy="4944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ko-KR" altLang="en-US" sz="2000" b="1" dirty="0">
                    <a:latin typeface="BM HANNA Air OTF" panose="020B0600000101010101" pitchFamily="34" charset="-127"/>
                    <a:ea typeface="BM HANNA Air OTF" panose="020B0600000101010101" pitchFamily="34" charset="-127"/>
                  </a:rPr>
                  <a:t>동영상 데이터</a:t>
                </a:r>
                <a:endParaRPr kumimoji="1" lang="en-US" altLang="en-US" sz="2000" b="1" dirty="0">
                  <a:latin typeface="BM HANNA Air OTF" panose="020B0600000101010101" pitchFamily="34" charset="-127"/>
                  <a:ea typeface="BM HANNA Air OTF" panose="020B0600000101010101" pitchFamily="34" charset="-127"/>
                </a:endParaRPr>
              </a:p>
            </p:txBody>
          </p:sp>
        </p:grp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041C1E6A-6B67-4825-A67F-8A900370544A}"/>
                </a:ext>
              </a:extLst>
            </p:cNvPr>
            <p:cNvSpPr/>
            <p:nvPr/>
          </p:nvSpPr>
          <p:spPr>
            <a:xfrm>
              <a:off x="2055901" y="4185033"/>
              <a:ext cx="2192748" cy="983941"/>
            </a:xfrm>
            <a:prstGeom prst="rect">
              <a:avLst/>
            </a:prstGeom>
            <a:solidFill>
              <a:srgbClr val="FEF5F0"/>
            </a:solidFill>
            <a:ln w="22225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88900" dir="8100000" algn="tr" rotWithShape="0">
                <a:srgbClr val="622706">
                  <a:alpha val="2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</a:rPr>
                <a:t>사용자 입력 동영상</a:t>
              </a:r>
              <a:endParaRPr lang="en-US" altLang="ko-KR" sz="16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(</a:t>
              </a:r>
              <a:r>
                <a:rPr lang="ko-KR" altLang="en-US" sz="1600" dirty="0">
                  <a:solidFill>
                    <a:schemeClr val="tx1"/>
                  </a:solidFill>
                </a:rPr>
                <a:t>사용자가 추가로 입력할 경우</a:t>
              </a:r>
              <a:r>
                <a:rPr lang="en-US" altLang="ko-KR" sz="1600" dirty="0">
                  <a:solidFill>
                    <a:schemeClr val="tx1"/>
                  </a:solidFill>
                </a:rPr>
                <a:t>)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2F8837B1-18A5-41EB-A02D-19D1637EAD9A}"/>
              </a:ext>
            </a:extLst>
          </p:cNvPr>
          <p:cNvSpPr txBox="1"/>
          <p:nvPr/>
        </p:nvSpPr>
        <p:spPr>
          <a:xfrm>
            <a:off x="838326" y="5148997"/>
            <a:ext cx="6053362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이미지로 분할된 데이터를 대상으로 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모델이 학습된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객체를 인식한다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090281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33469" y="24444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kumimoji="1" lang="en-US" altLang="ko-KR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YOLOv4</a:t>
            </a:r>
            <a:r>
              <a:rPr kumimoji="1" lang="ko-KR" altLang="en-US" sz="3200" b="1" kern="0" dirty="0">
                <a:solidFill>
                  <a:prstClr val="white"/>
                </a:solidFill>
                <a:ea typeface="BM HANNA Air OTF" panose="020B0600000101010101" pitchFamily="34" charset="-127"/>
              </a:rPr>
              <a:t>를 통한 이미지 획득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A22D93-8B32-45E2-8EDA-6813D4F4549D}"/>
              </a:ext>
            </a:extLst>
          </p:cNvPr>
          <p:cNvSpPr txBox="1"/>
          <p:nvPr/>
        </p:nvSpPr>
        <p:spPr>
          <a:xfrm>
            <a:off x="533888" y="886716"/>
            <a:ext cx="1017903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</a:t>
            </a:r>
            <a:r>
              <a:rPr kumimoji="1" lang="ko-KR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모델을 통해 객체가 담긴 이미지를 획득한다</a:t>
            </a:r>
            <a:r>
              <a:rPr kumimoji="1" lang="en-US" altLang="ko-KR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endParaRPr kumimoji="1" lang="en-US" altLang="en-US" sz="24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5DEEE3-6260-4FF3-B284-2BFB822B941A}"/>
              </a:ext>
            </a:extLst>
          </p:cNvPr>
          <p:cNvSpPr txBox="1"/>
          <p:nvPr/>
        </p:nvSpPr>
        <p:spPr>
          <a:xfrm>
            <a:off x="621733" y="4328419"/>
            <a:ext cx="1017903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./darknet detector test [.data] [.</a:t>
            </a:r>
            <a:r>
              <a:rPr kumimoji="1" lang="en-US" altLang="en-US" sz="24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cfg</a:t>
            </a:r>
            <a:r>
              <a:rPr kumimoji="1" lang="en-US" altLang="en-US" sz="24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] [.weight] </a:t>
            </a:r>
            <a:r>
              <a:rPr kumimoji="1" lang="en-US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[image file]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EC1FB1D4-8664-43C9-91F3-FD3FDF4DB8B5}"/>
              </a:ext>
            </a:extLst>
          </p:cNvPr>
          <p:cNvGrpSpPr/>
          <p:nvPr/>
        </p:nvGrpSpPr>
        <p:grpSpPr>
          <a:xfrm>
            <a:off x="2692758" y="1622339"/>
            <a:ext cx="7062855" cy="1411028"/>
            <a:chOff x="2692758" y="1622339"/>
            <a:chExt cx="7062855" cy="141102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41C6B38-C8A5-491D-A5EE-10266C84ED72}"/>
                </a:ext>
              </a:extLst>
            </p:cNvPr>
            <p:cNvSpPr txBox="1"/>
            <p:nvPr/>
          </p:nvSpPr>
          <p:spPr>
            <a:xfrm>
              <a:off x="3453594" y="1622339"/>
              <a:ext cx="6302019" cy="494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ko-KR" altLang="en-US" sz="2000" b="1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동영상 데이터로 </a:t>
              </a:r>
              <a:r>
                <a:rPr kumimoji="1" lang="ko-KR" altLang="en-US" sz="2000" b="1" dirty="0" err="1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부터</a:t>
              </a:r>
              <a:r>
                <a:rPr kumimoji="1" lang="ko-KR" altLang="en-US" sz="2000" b="1" dirty="0">
                  <a:latin typeface="BM HANNA Air OTF" panose="020B0600000101010101" pitchFamily="34" charset="-127"/>
                  <a:ea typeface="BM HANNA Air OTF" panose="020B0600000101010101" pitchFamily="34" charset="-127"/>
                </a:rPr>
                <a:t> 추출된 이미지 데이터</a:t>
              </a:r>
              <a:endParaRPr kumimoji="1" lang="en-US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54698AE-9C9F-44D9-8C81-8AEBF85ADD38}"/>
                </a:ext>
              </a:extLst>
            </p:cNvPr>
            <p:cNvGrpSpPr/>
            <p:nvPr/>
          </p:nvGrpSpPr>
          <p:grpSpPr>
            <a:xfrm>
              <a:off x="2692758" y="2401793"/>
              <a:ext cx="6806484" cy="631574"/>
              <a:chOff x="1835038" y="2285149"/>
              <a:chExt cx="6806484" cy="631574"/>
            </a:xfrm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37F5721B-8DC8-4B05-8F06-5FD45EC9909D}"/>
                  </a:ext>
                </a:extLst>
              </p:cNvPr>
              <p:cNvGrpSpPr/>
              <p:nvPr/>
            </p:nvGrpSpPr>
            <p:grpSpPr>
              <a:xfrm>
                <a:off x="1835038" y="2285149"/>
                <a:ext cx="6806484" cy="631574"/>
                <a:chOff x="7114673" y="2797426"/>
                <a:chExt cx="6806484" cy="631574"/>
              </a:xfrm>
            </p:grpSpPr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6D323130-7B7C-4A85-B651-FD446EC3959A}"/>
                    </a:ext>
                  </a:extLst>
                </p:cNvPr>
                <p:cNvSpPr/>
                <p:nvPr/>
              </p:nvSpPr>
              <p:spPr>
                <a:xfrm>
                  <a:off x="7114673" y="2797427"/>
                  <a:ext cx="1605815" cy="631573"/>
                </a:xfrm>
                <a:prstGeom prst="rect">
                  <a:avLst/>
                </a:prstGeom>
                <a:solidFill>
                  <a:srgbClr val="FEF5F0"/>
                </a:solidFill>
                <a:ln w="2222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dist="88900" dir="8100000" algn="tr" rotWithShape="0">
                    <a:srgbClr val="622706">
                      <a:alpha val="23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image0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E735E281-F3D3-45FC-99EC-3E1664702318}"/>
                    </a:ext>
                  </a:extLst>
                </p:cNvPr>
                <p:cNvSpPr/>
                <p:nvPr/>
              </p:nvSpPr>
              <p:spPr>
                <a:xfrm>
                  <a:off x="9009580" y="2797426"/>
                  <a:ext cx="1605815" cy="631573"/>
                </a:xfrm>
                <a:prstGeom prst="rect">
                  <a:avLst/>
                </a:prstGeom>
                <a:solidFill>
                  <a:srgbClr val="FEF5F0"/>
                </a:solidFill>
                <a:ln w="2222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dist="88900" dir="8100000" algn="tr" rotWithShape="0">
                    <a:srgbClr val="622706">
                      <a:alpha val="23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image1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F05DF00A-5E30-4C35-A955-5F587630A5EE}"/>
                    </a:ext>
                  </a:extLst>
                </p:cNvPr>
                <p:cNvSpPr/>
                <p:nvPr/>
              </p:nvSpPr>
              <p:spPr>
                <a:xfrm>
                  <a:off x="12315342" y="2797426"/>
                  <a:ext cx="1605815" cy="631573"/>
                </a:xfrm>
                <a:prstGeom prst="rect">
                  <a:avLst/>
                </a:prstGeom>
                <a:solidFill>
                  <a:srgbClr val="FEF5F0"/>
                </a:solidFill>
                <a:ln w="2222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dist="88900" dir="8100000" algn="tr" rotWithShape="0">
                    <a:srgbClr val="622706">
                      <a:alpha val="23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err="1">
                      <a:solidFill>
                        <a:schemeClr val="tx1"/>
                      </a:solidFill>
                    </a:rPr>
                    <a:t>imagek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A128BDD7-B5D6-4345-8F82-2F478538075A}"/>
                  </a:ext>
                </a:extLst>
              </p:cNvPr>
              <p:cNvGrpSpPr/>
              <p:nvPr/>
            </p:nvGrpSpPr>
            <p:grpSpPr>
              <a:xfrm>
                <a:off x="5688611" y="2539101"/>
                <a:ext cx="1013627" cy="125128"/>
                <a:chOff x="5688611" y="2539101"/>
                <a:chExt cx="1013627" cy="125128"/>
              </a:xfrm>
            </p:grpSpPr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D012B28F-3039-4A25-9425-FFA2570D1578}"/>
                    </a:ext>
                  </a:extLst>
                </p:cNvPr>
                <p:cNvGrpSpPr/>
                <p:nvPr/>
              </p:nvGrpSpPr>
              <p:grpSpPr>
                <a:xfrm>
                  <a:off x="5688611" y="2539101"/>
                  <a:ext cx="1013627" cy="125128"/>
                  <a:chOff x="8480657" y="4290899"/>
                  <a:chExt cx="1013627" cy="125128"/>
                </a:xfrm>
              </p:grpSpPr>
              <p:sp>
                <p:nvSpPr>
                  <p:cNvPr id="20" name="순서도: 연결자 19">
                    <a:extLst>
                      <a:ext uri="{FF2B5EF4-FFF2-40B4-BE49-F238E27FC236}">
                        <a16:creationId xmlns:a16="http://schemas.microsoft.com/office/drawing/2014/main" id="{E4C4B061-6995-46E9-B476-FC125C75E9D6}"/>
                      </a:ext>
                    </a:extLst>
                  </p:cNvPr>
                  <p:cNvSpPr/>
                  <p:nvPr/>
                </p:nvSpPr>
                <p:spPr>
                  <a:xfrm>
                    <a:off x="8480657" y="4290899"/>
                    <a:ext cx="125129" cy="125128"/>
                  </a:xfrm>
                  <a:prstGeom prst="flowChartConnector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 w="2222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>
                    <a:outerShdw dist="88900" dir="8100000" algn="tr" rotWithShape="0">
                      <a:srgbClr val="622706">
                        <a:alpha val="23000"/>
                      </a:srgb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21" name="순서도: 연결자 20">
                    <a:extLst>
                      <a:ext uri="{FF2B5EF4-FFF2-40B4-BE49-F238E27FC236}">
                        <a16:creationId xmlns:a16="http://schemas.microsoft.com/office/drawing/2014/main" id="{14DE70C2-81C8-4811-BE9F-5E69426FDCB8}"/>
                      </a:ext>
                    </a:extLst>
                  </p:cNvPr>
                  <p:cNvSpPr/>
                  <p:nvPr/>
                </p:nvSpPr>
                <p:spPr>
                  <a:xfrm>
                    <a:off x="9369155" y="4290899"/>
                    <a:ext cx="125129" cy="125128"/>
                  </a:xfrm>
                  <a:prstGeom prst="flowChartConnector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 w="2222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effectLst>
                    <a:outerShdw dist="88900" dir="8100000" algn="tr" rotWithShape="0">
                      <a:srgbClr val="622706">
                        <a:alpha val="23000"/>
                      </a:srgb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25" name="순서도: 연결자 24">
                  <a:extLst>
                    <a:ext uri="{FF2B5EF4-FFF2-40B4-BE49-F238E27FC236}">
                      <a16:creationId xmlns:a16="http://schemas.microsoft.com/office/drawing/2014/main" id="{8B5AD1F9-C898-482F-B96F-691CF9DFC85A}"/>
                    </a:ext>
                  </a:extLst>
                </p:cNvPr>
                <p:cNvSpPr/>
                <p:nvPr/>
              </p:nvSpPr>
              <p:spPr>
                <a:xfrm>
                  <a:off x="6132860" y="2539101"/>
                  <a:ext cx="125129" cy="125128"/>
                </a:xfrm>
                <a:prstGeom prst="flowChartConnector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2222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dist="88900" dir="8100000" algn="tr" rotWithShape="0">
                    <a:srgbClr val="622706">
                      <a:alpha val="23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28" name="왼쪽 중괄호 27">
            <a:extLst>
              <a:ext uri="{FF2B5EF4-FFF2-40B4-BE49-F238E27FC236}">
                <a16:creationId xmlns:a16="http://schemas.microsoft.com/office/drawing/2014/main" id="{06AFB885-618F-4945-8DF6-2D066770E4D9}"/>
              </a:ext>
            </a:extLst>
          </p:cNvPr>
          <p:cNvSpPr/>
          <p:nvPr/>
        </p:nvSpPr>
        <p:spPr>
          <a:xfrm rot="16200000">
            <a:off x="5666187" y="667904"/>
            <a:ext cx="852150" cy="6313461"/>
          </a:xfrm>
          <a:prstGeom prst="leftBrace">
            <a:avLst>
              <a:gd name="adj1" fmla="val 103213"/>
              <a:gd name="adj2" fmla="val 82015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BF05DA-AE92-4207-9512-2F5F6A397E43}"/>
              </a:ext>
            </a:extLst>
          </p:cNvPr>
          <p:cNvSpPr txBox="1"/>
          <p:nvPr/>
        </p:nvSpPr>
        <p:spPr>
          <a:xfrm>
            <a:off x="713082" y="5238510"/>
            <a:ext cx="10740982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YOLOv4 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모델에 동영상으로부터 추출된 이미지 데이터를 </a:t>
            </a:r>
            <a:r>
              <a:rPr kumimoji="1" lang="ko-KR" altLang="en-US" sz="2000" b="1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입력값으로</a:t>
            </a:r>
            <a:r>
              <a:rPr kumimoji="1" lang="ko-KR" altLang="en-US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하여 객체인식 작업을 진행한다</a:t>
            </a:r>
            <a:r>
              <a:rPr kumimoji="1" lang="en-US" altLang="ko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endParaRPr kumimoji="1" lang="en-US" altLang="en-US" sz="20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570558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EF5F0"/>
        </a:solidFill>
        <a:ln w="22225">
          <a:solidFill>
            <a:schemeClr val="tx1">
              <a:lumMod val="75000"/>
              <a:lumOff val="25000"/>
            </a:schemeClr>
          </a:solidFill>
        </a:ln>
        <a:effectLst>
          <a:outerShdw dist="88900" dir="8100000" algn="tr" rotWithShape="0">
            <a:srgbClr val="622706">
              <a:alpha val="23000"/>
            </a:srgbClr>
          </a:outerShdw>
        </a:effectLst>
      </a:spPr>
      <a:bodyPr rtlCol="0" anchor="ctr"/>
      <a:lstStyle>
        <a:defPPr algn="ctr">
          <a:defRPr dirty="0">
            <a:solidFill>
              <a:prstClr val="white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3822</TotalTime>
  <Words>1096</Words>
  <Application>Microsoft Office PowerPoint</Application>
  <PresentationFormat>와이드스크린</PresentationFormat>
  <Paragraphs>175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1" baseType="lpstr">
      <vt:lpstr>Jeju Gothic</vt:lpstr>
      <vt:lpstr>BM HANNA Pro OTF</vt:lpstr>
      <vt:lpstr>BM HANNA Air OTF</vt:lpstr>
      <vt:lpstr>Calibri</vt:lpstr>
      <vt:lpstr>Arial</vt:lpstr>
      <vt:lpstr>맑은 고딕</vt:lpstr>
      <vt:lpstr>Roboto</vt:lpstr>
      <vt:lpstr>야놀자 야체 B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조 성운</cp:lastModifiedBy>
  <cp:revision>612</cp:revision>
  <dcterms:created xsi:type="dcterms:W3CDTF">2021-03-11T06:15:42Z</dcterms:created>
  <dcterms:modified xsi:type="dcterms:W3CDTF">2021-05-30T13:12:56Z</dcterms:modified>
</cp:coreProperties>
</file>

<file path=docProps/thumbnail.jpeg>
</file>